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104"/>
  </p:notesMasterIdLst>
  <p:handoutMasterIdLst>
    <p:handoutMasterId r:id="rId105"/>
  </p:handoutMasterIdLst>
  <p:sldIdLst>
    <p:sldId id="972" r:id="rId5"/>
    <p:sldId id="1007" r:id="rId6"/>
    <p:sldId id="1010" r:id="rId7"/>
    <p:sldId id="1009" r:id="rId8"/>
    <p:sldId id="1011" r:id="rId9"/>
    <p:sldId id="1012" r:id="rId10"/>
    <p:sldId id="832" r:id="rId11"/>
    <p:sldId id="1013" r:id="rId12"/>
    <p:sldId id="1015" r:id="rId13"/>
    <p:sldId id="1014" r:id="rId14"/>
    <p:sldId id="1025" r:id="rId15"/>
    <p:sldId id="1000" r:id="rId16"/>
    <p:sldId id="995" r:id="rId17"/>
    <p:sldId id="1016" r:id="rId18"/>
    <p:sldId id="1001" r:id="rId19"/>
    <p:sldId id="996" r:id="rId20"/>
    <p:sldId id="1003" r:id="rId21"/>
    <p:sldId id="997" r:id="rId22"/>
    <p:sldId id="999" r:id="rId23"/>
    <p:sldId id="1017" r:id="rId24"/>
    <p:sldId id="1026" r:id="rId25"/>
    <p:sldId id="1033" r:id="rId26"/>
    <p:sldId id="1034" r:id="rId27"/>
    <p:sldId id="1036" r:id="rId28"/>
    <p:sldId id="1035" r:id="rId29"/>
    <p:sldId id="1027" r:id="rId30"/>
    <p:sldId id="1028" r:id="rId31"/>
    <p:sldId id="1029" r:id="rId32"/>
    <p:sldId id="1030" r:id="rId33"/>
    <p:sldId id="1031" r:id="rId34"/>
    <p:sldId id="1032" r:id="rId35"/>
    <p:sldId id="1020" r:id="rId36"/>
    <p:sldId id="1019" r:id="rId37"/>
    <p:sldId id="1021" r:id="rId38"/>
    <p:sldId id="1018" r:id="rId39"/>
    <p:sldId id="1022" r:id="rId40"/>
    <p:sldId id="1023" r:id="rId41"/>
    <p:sldId id="998" r:id="rId42"/>
    <p:sldId id="1008" r:id="rId43"/>
    <p:sldId id="1006" r:id="rId44"/>
    <p:sldId id="952" r:id="rId45"/>
    <p:sldId id="855" r:id="rId46"/>
    <p:sldId id="915" r:id="rId47"/>
    <p:sldId id="975" r:id="rId48"/>
    <p:sldId id="974" r:id="rId49"/>
    <p:sldId id="978" r:id="rId50"/>
    <p:sldId id="976" r:id="rId51"/>
    <p:sldId id="991" r:id="rId52"/>
    <p:sldId id="992" r:id="rId53"/>
    <p:sldId id="1002" r:id="rId54"/>
    <p:sldId id="993" r:id="rId55"/>
    <p:sldId id="897" r:id="rId56"/>
    <p:sldId id="966" r:id="rId57"/>
    <p:sldId id="994" r:id="rId58"/>
    <p:sldId id="1004" r:id="rId59"/>
    <p:sldId id="1005" r:id="rId60"/>
    <p:sldId id="979" r:id="rId61"/>
    <p:sldId id="980" r:id="rId62"/>
    <p:sldId id="981" r:id="rId63"/>
    <p:sldId id="982" r:id="rId64"/>
    <p:sldId id="983" r:id="rId65"/>
    <p:sldId id="984" r:id="rId66"/>
    <p:sldId id="985" r:id="rId67"/>
    <p:sldId id="986" r:id="rId68"/>
    <p:sldId id="987" r:id="rId69"/>
    <p:sldId id="988" r:id="rId70"/>
    <p:sldId id="989" r:id="rId71"/>
    <p:sldId id="990" r:id="rId72"/>
    <p:sldId id="977" r:id="rId73"/>
    <p:sldId id="916" r:id="rId74"/>
    <p:sldId id="917" r:id="rId75"/>
    <p:sldId id="971" r:id="rId76"/>
    <p:sldId id="880" r:id="rId77"/>
    <p:sldId id="881" r:id="rId78"/>
    <p:sldId id="957" r:id="rId79"/>
    <p:sldId id="878" r:id="rId80"/>
    <p:sldId id="884" r:id="rId81"/>
    <p:sldId id="885" r:id="rId82"/>
    <p:sldId id="953" r:id="rId83"/>
    <p:sldId id="919" r:id="rId84"/>
    <p:sldId id="967" r:id="rId85"/>
    <p:sldId id="887" r:id="rId86"/>
    <p:sldId id="959" r:id="rId87"/>
    <p:sldId id="961" r:id="rId88"/>
    <p:sldId id="964" r:id="rId89"/>
    <p:sldId id="965" r:id="rId90"/>
    <p:sldId id="963" r:id="rId91"/>
    <p:sldId id="896" r:id="rId92"/>
    <p:sldId id="898" r:id="rId93"/>
    <p:sldId id="968" r:id="rId94"/>
    <p:sldId id="888" r:id="rId95"/>
    <p:sldId id="889" r:id="rId96"/>
    <p:sldId id="890" r:id="rId97"/>
    <p:sldId id="920" r:id="rId98"/>
    <p:sldId id="921" r:id="rId99"/>
    <p:sldId id="926" r:id="rId100"/>
    <p:sldId id="970" r:id="rId101"/>
    <p:sldId id="969" r:id="rId102"/>
    <p:sldId id="927" r:id="rId10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05B0A0"/>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6310"/>
  </p:normalViewPr>
  <p:slideViewPr>
    <p:cSldViewPr snapToObjects="1">
      <p:cViewPr varScale="1">
        <p:scale>
          <a:sx n="183" d="100"/>
          <a:sy n="183" d="100"/>
        </p:scale>
        <p:origin x="800" y="35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viewProps" Target="view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8/26/24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8/26/24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4022331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27</a:t>
            </a:fld>
            <a:endParaRPr lang="en-US" altLang="en-US"/>
          </a:p>
        </p:txBody>
      </p:sp>
    </p:spTree>
    <p:extLst>
      <p:ext uri="{BB962C8B-B14F-4D97-AF65-F5344CB8AC3E}">
        <p14:creationId xmlns:p14="http://schemas.microsoft.com/office/powerpoint/2010/main" val="3492340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28</a:t>
            </a:fld>
            <a:endParaRPr lang="en-US" altLang="en-US"/>
          </a:p>
        </p:txBody>
      </p:sp>
    </p:spTree>
    <p:extLst>
      <p:ext uri="{BB962C8B-B14F-4D97-AF65-F5344CB8AC3E}">
        <p14:creationId xmlns:p14="http://schemas.microsoft.com/office/powerpoint/2010/main" val="391986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29</a:t>
            </a:fld>
            <a:endParaRPr lang="en-US" altLang="en-US"/>
          </a:p>
        </p:txBody>
      </p:sp>
    </p:spTree>
    <p:extLst>
      <p:ext uri="{BB962C8B-B14F-4D97-AF65-F5344CB8AC3E}">
        <p14:creationId xmlns:p14="http://schemas.microsoft.com/office/powerpoint/2010/main" val="3555467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30</a:t>
            </a:fld>
            <a:endParaRPr lang="en-US" altLang="en-US"/>
          </a:p>
        </p:txBody>
      </p:sp>
    </p:spTree>
    <p:extLst>
      <p:ext uri="{BB962C8B-B14F-4D97-AF65-F5344CB8AC3E}">
        <p14:creationId xmlns:p14="http://schemas.microsoft.com/office/powerpoint/2010/main" val="3230054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31</a:t>
            </a:fld>
            <a:endParaRPr lang="en-US" altLang="en-US"/>
          </a:p>
        </p:txBody>
      </p:sp>
    </p:spTree>
    <p:extLst>
      <p:ext uri="{BB962C8B-B14F-4D97-AF65-F5344CB8AC3E}">
        <p14:creationId xmlns:p14="http://schemas.microsoft.com/office/powerpoint/2010/main" val="1391606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32</a:t>
            </a:fld>
            <a:endParaRPr lang="en-US" altLang="en-US"/>
          </a:p>
        </p:txBody>
      </p:sp>
    </p:spTree>
    <p:extLst>
      <p:ext uri="{BB962C8B-B14F-4D97-AF65-F5344CB8AC3E}">
        <p14:creationId xmlns:p14="http://schemas.microsoft.com/office/powerpoint/2010/main" val="567849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41</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42</a:t>
            </a:fld>
            <a:endParaRPr lang="en-US" altLang="en-US"/>
          </a:p>
        </p:txBody>
      </p:sp>
    </p:spTree>
    <p:extLst>
      <p:ext uri="{BB962C8B-B14F-4D97-AF65-F5344CB8AC3E}">
        <p14:creationId xmlns:p14="http://schemas.microsoft.com/office/powerpoint/2010/main" val="1307590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44</a:t>
            </a:fld>
            <a:endParaRPr lang="en-US" altLang="en-US"/>
          </a:p>
        </p:txBody>
      </p:sp>
    </p:spTree>
    <p:extLst>
      <p:ext uri="{BB962C8B-B14F-4D97-AF65-F5344CB8AC3E}">
        <p14:creationId xmlns:p14="http://schemas.microsoft.com/office/powerpoint/2010/main" val="1599721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45</a:t>
            </a:fld>
            <a:endParaRPr lang="en-US" altLang="en-US"/>
          </a:p>
        </p:txBody>
      </p:sp>
    </p:spTree>
    <p:extLst>
      <p:ext uri="{BB962C8B-B14F-4D97-AF65-F5344CB8AC3E}">
        <p14:creationId xmlns:p14="http://schemas.microsoft.com/office/powerpoint/2010/main" val="1995798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8773933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46</a:t>
            </a:fld>
            <a:endParaRPr lang="en-US" altLang="en-US"/>
          </a:p>
        </p:txBody>
      </p:sp>
    </p:spTree>
    <p:extLst>
      <p:ext uri="{BB962C8B-B14F-4D97-AF65-F5344CB8AC3E}">
        <p14:creationId xmlns:p14="http://schemas.microsoft.com/office/powerpoint/2010/main" val="1846633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47</a:t>
            </a:fld>
            <a:endParaRPr lang="en-US" altLang="en-US"/>
          </a:p>
        </p:txBody>
      </p:sp>
    </p:spTree>
    <p:extLst>
      <p:ext uri="{BB962C8B-B14F-4D97-AF65-F5344CB8AC3E}">
        <p14:creationId xmlns:p14="http://schemas.microsoft.com/office/powerpoint/2010/main" val="1921310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48</a:t>
            </a:fld>
            <a:endParaRPr lang="en-US" altLang="en-US"/>
          </a:p>
        </p:txBody>
      </p:sp>
    </p:spTree>
    <p:extLst>
      <p:ext uri="{BB962C8B-B14F-4D97-AF65-F5344CB8AC3E}">
        <p14:creationId xmlns:p14="http://schemas.microsoft.com/office/powerpoint/2010/main" val="1548745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49</a:t>
            </a:fld>
            <a:endParaRPr lang="en-US" altLang="en-US"/>
          </a:p>
        </p:txBody>
      </p:sp>
    </p:spTree>
    <p:extLst>
      <p:ext uri="{BB962C8B-B14F-4D97-AF65-F5344CB8AC3E}">
        <p14:creationId xmlns:p14="http://schemas.microsoft.com/office/powerpoint/2010/main" val="1830266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51</a:t>
            </a:fld>
            <a:endParaRPr lang="en-US" altLang="en-US"/>
          </a:p>
        </p:txBody>
      </p:sp>
    </p:spTree>
    <p:extLst>
      <p:ext uri="{BB962C8B-B14F-4D97-AF65-F5344CB8AC3E}">
        <p14:creationId xmlns:p14="http://schemas.microsoft.com/office/powerpoint/2010/main" val="2527907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54</a:t>
            </a:fld>
            <a:endParaRPr lang="en-US" altLang="en-US"/>
          </a:p>
        </p:txBody>
      </p:sp>
    </p:spTree>
    <p:extLst>
      <p:ext uri="{BB962C8B-B14F-4D97-AF65-F5344CB8AC3E}">
        <p14:creationId xmlns:p14="http://schemas.microsoft.com/office/powerpoint/2010/main" val="3028901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55</a:t>
            </a:fld>
            <a:endParaRPr lang="en-US" altLang="en-US"/>
          </a:p>
        </p:txBody>
      </p:sp>
    </p:spTree>
    <p:extLst>
      <p:ext uri="{BB962C8B-B14F-4D97-AF65-F5344CB8AC3E}">
        <p14:creationId xmlns:p14="http://schemas.microsoft.com/office/powerpoint/2010/main" val="1859512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57</a:t>
            </a:fld>
            <a:endParaRPr lang="en-US" altLang="en-US"/>
          </a:p>
        </p:txBody>
      </p:sp>
    </p:spTree>
    <p:extLst>
      <p:ext uri="{BB962C8B-B14F-4D97-AF65-F5344CB8AC3E}">
        <p14:creationId xmlns:p14="http://schemas.microsoft.com/office/powerpoint/2010/main" val="2490251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63</a:t>
            </a:fld>
            <a:endParaRPr lang="en-US" altLang="en-US"/>
          </a:p>
        </p:txBody>
      </p:sp>
    </p:spTree>
    <p:extLst>
      <p:ext uri="{BB962C8B-B14F-4D97-AF65-F5344CB8AC3E}">
        <p14:creationId xmlns:p14="http://schemas.microsoft.com/office/powerpoint/2010/main" val="507258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69</a:t>
            </a:fld>
            <a:endParaRPr lang="en-US" altLang="en-US"/>
          </a:p>
        </p:txBody>
      </p:sp>
    </p:spTree>
    <p:extLst>
      <p:ext uri="{BB962C8B-B14F-4D97-AF65-F5344CB8AC3E}">
        <p14:creationId xmlns:p14="http://schemas.microsoft.com/office/powerpoint/2010/main" val="1896777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2699762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70</a:t>
            </a:fld>
            <a:endParaRPr lang="en-US" altLang="en-US"/>
          </a:p>
        </p:txBody>
      </p:sp>
    </p:spTree>
    <p:extLst>
      <p:ext uri="{BB962C8B-B14F-4D97-AF65-F5344CB8AC3E}">
        <p14:creationId xmlns:p14="http://schemas.microsoft.com/office/powerpoint/2010/main" val="3087935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75</a:t>
            </a:fld>
            <a:endParaRPr lang="en-US" altLang="en-US"/>
          </a:p>
        </p:txBody>
      </p:sp>
    </p:spTree>
    <p:extLst>
      <p:ext uri="{BB962C8B-B14F-4D97-AF65-F5344CB8AC3E}">
        <p14:creationId xmlns:p14="http://schemas.microsoft.com/office/powerpoint/2010/main" val="42318079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76</a:t>
            </a:fld>
            <a:endParaRPr lang="en-US" altLang="en-US"/>
          </a:p>
        </p:txBody>
      </p:sp>
    </p:spTree>
    <p:extLst>
      <p:ext uri="{BB962C8B-B14F-4D97-AF65-F5344CB8AC3E}">
        <p14:creationId xmlns:p14="http://schemas.microsoft.com/office/powerpoint/2010/main" val="876323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82</a:t>
            </a:fld>
            <a:endParaRPr lang="en-US" altLang="en-US"/>
          </a:p>
        </p:txBody>
      </p:sp>
    </p:spTree>
    <p:extLst>
      <p:ext uri="{BB962C8B-B14F-4D97-AF65-F5344CB8AC3E}">
        <p14:creationId xmlns:p14="http://schemas.microsoft.com/office/powerpoint/2010/main" val="4189101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88</a:t>
            </a:fld>
            <a:endParaRPr lang="en-US" altLang="en-US"/>
          </a:p>
        </p:txBody>
      </p:sp>
    </p:spTree>
    <p:extLst>
      <p:ext uri="{BB962C8B-B14F-4D97-AF65-F5344CB8AC3E}">
        <p14:creationId xmlns:p14="http://schemas.microsoft.com/office/powerpoint/2010/main" val="34841269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90</a:t>
            </a:fld>
            <a:endParaRPr lang="en-US" altLang="en-US"/>
          </a:p>
        </p:txBody>
      </p:sp>
    </p:spTree>
    <p:extLst>
      <p:ext uri="{BB962C8B-B14F-4D97-AF65-F5344CB8AC3E}">
        <p14:creationId xmlns:p14="http://schemas.microsoft.com/office/powerpoint/2010/main" val="27840239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96</a:t>
            </a:fld>
            <a:endParaRPr lang="en-US" altLang="en-US"/>
          </a:p>
        </p:txBody>
      </p:sp>
    </p:spTree>
    <p:extLst>
      <p:ext uri="{BB962C8B-B14F-4D97-AF65-F5344CB8AC3E}">
        <p14:creationId xmlns:p14="http://schemas.microsoft.com/office/powerpoint/2010/main" val="3585657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98</a:t>
            </a:fld>
            <a:endParaRPr lang="en-US" altLang="en-US"/>
          </a:p>
        </p:txBody>
      </p:sp>
    </p:spTree>
    <p:extLst>
      <p:ext uri="{BB962C8B-B14F-4D97-AF65-F5344CB8AC3E}">
        <p14:creationId xmlns:p14="http://schemas.microsoft.com/office/powerpoint/2010/main" val="400777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519489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1720204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10</a:t>
            </a:fld>
            <a:endParaRPr lang="en-US" altLang="en-US"/>
          </a:p>
        </p:txBody>
      </p:sp>
    </p:spTree>
    <p:extLst>
      <p:ext uri="{BB962C8B-B14F-4D97-AF65-F5344CB8AC3E}">
        <p14:creationId xmlns:p14="http://schemas.microsoft.com/office/powerpoint/2010/main" val="3585407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11</a:t>
            </a:fld>
            <a:endParaRPr lang="en-US" altLang="en-US"/>
          </a:p>
        </p:txBody>
      </p:sp>
    </p:spTree>
    <p:extLst>
      <p:ext uri="{BB962C8B-B14F-4D97-AF65-F5344CB8AC3E}">
        <p14:creationId xmlns:p14="http://schemas.microsoft.com/office/powerpoint/2010/main" val="331481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21</a:t>
            </a:fld>
            <a:endParaRPr lang="en-US" altLang="en-US"/>
          </a:p>
        </p:txBody>
      </p:sp>
    </p:spTree>
    <p:extLst>
      <p:ext uri="{BB962C8B-B14F-4D97-AF65-F5344CB8AC3E}">
        <p14:creationId xmlns:p14="http://schemas.microsoft.com/office/powerpoint/2010/main" val="264475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26</a:t>
            </a:fld>
            <a:endParaRPr lang="en-US" altLang="en-US"/>
          </a:p>
        </p:txBody>
      </p:sp>
    </p:spTree>
    <p:extLst>
      <p:ext uri="{BB962C8B-B14F-4D97-AF65-F5344CB8AC3E}">
        <p14:creationId xmlns:p14="http://schemas.microsoft.com/office/powerpoint/2010/main" val="618792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8/26/24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8/26/24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8/26/24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8/26/24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8/26/24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22664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153987" y="4793503"/>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900" b="0">
                <a:solidFill>
                  <a:schemeClr val="bg1"/>
                </a:solidFill>
              </a:rPr>
              <a:pPr/>
              <a:t>‹#›</a:t>
            </a:fld>
            <a:r>
              <a:rPr lang="en-US" altLang="en-US" sz="900" b="0" dirty="0">
                <a:solidFill>
                  <a:schemeClr val="bg1"/>
                </a:solidFill>
              </a:rPr>
              <a:t> | W4153-F24-L1-Introduction-Concepts</a:t>
            </a:r>
            <a:r>
              <a:rPr lang="en-US" altLang="en-US" sz="900" b="0" i="1" baseline="0" dirty="0">
                <a:solidFill>
                  <a:schemeClr val="bg1"/>
                </a:solidFill>
              </a:rPr>
              <a:t>	</a:t>
            </a:r>
            <a:r>
              <a:rPr lang="en-US" altLang="en-US" sz="1050" b="0" i="1" baseline="0" dirty="0">
                <a:solidFill>
                  <a:schemeClr val="bg1"/>
                </a:solidFill>
              </a:rPr>
              <a:t>		</a:t>
            </a:r>
            <a:r>
              <a:rPr lang="de-DE" altLang="en-US" sz="900" b="0" i="1" dirty="0">
                <a:solidFill>
                  <a:schemeClr val="bg1"/>
                </a:solidFill>
              </a:rPr>
              <a:t>© Donald F. Ferguson, 2024</a:t>
            </a:r>
            <a:endParaRPr lang="en-US" altLang="en-US" sz="900" b="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azure.microsoft.com/en-us/resources/cloud-computing-dictionary/what-is-cloud-computing"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bezkoder.com/category/full-stack/" TargetMode="Externa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donald-f-ferguson/W4153-P1-Application.git" TargetMode="External"/><Relationship Id="rId2" Type="http://schemas.openxmlformats.org/officeDocument/2006/relationships/hyperlink" Target="https://github.com/donald-f-ferguson/W4153-P1-UI.git" TargetMode="External"/><Relationship Id="rId1" Type="http://schemas.openxmlformats.org/officeDocument/2006/relationships/slideLayout" Target="../slideLayouts/slideLayout1.xml"/><Relationship Id="rId4" Type="http://schemas.openxmlformats.org/officeDocument/2006/relationships/hyperlink" Target="https://github.com/donald-f-ferguson/W4153-P1-Database.gi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5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4" Type="http://schemas.openxmlformats.org/officeDocument/2006/relationships/image" Target="../media/image33.tiff"/></Relationships>
</file>

<file path=ppt/slides/_rels/slide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hyperlink" Target="https://en.wikipedia.org/wiki/Software_design_pattern"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microservices.io/" TargetMode="External"/><Relationship Id="rId2" Type="http://schemas.openxmlformats.org/officeDocument/2006/relationships/hyperlink" Target="https://martinfowler.com/articles/microservices.html" TargetMode="External"/><Relationship Id="rId1" Type="http://schemas.openxmlformats.org/officeDocument/2006/relationships/slideLayout" Target="../slideLayouts/slideLayout1.xml"/><Relationship Id="rId4" Type="http://schemas.openxmlformats.org/officeDocument/2006/relationships/hyperlink" Target="https://aws.amazon.com/microservices/"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hyperlink" Target="https://www.agilealliance.org/agile101/" TargetMode="Externa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donald-f-ferguson/Topics-in-SW-Engineering-F22" TargetMode="External"/><Relationship Id="rId2" Type="http://schemas.openxmlformats.org/officeDocument/2006/relationships/hyperlink" Target="https://donald-f-ferguson.github.io/Topics-in-SW-Engineering-F23/" TargetMode="External"/><Relationship Id="rId1" Type="http://schemas.openxmlformats.org/officeDocument/2006/relationships/slideLayout" Target="../slideLayouts/slideLayout1.xml"/><Relationship Id="rId4" Type="http://schemas.openxmlformats.org/officeDocument/2006/relationships/hyperlink" Target="https://join.slack.com/t/dff-columbia/shared_invite/zt-1cjbu68ty-RvaI7vLghvo0SFRFP4qbMg"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4" Type="http://schemas.openxmlformats.org/officeDocument/2006/relationships/image" Target="../media/image33.tiff"/></Relationships>
</file>

<file path=ppt/slides/_rels/slide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8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hyperlink" Target="https://en.wikipedia.org/wiki/Software_design_pattern" TargetMode="Externa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microservices.io/" TargetMode="External"/><Relationship Id="rId2" Type="http://schemas.openxmlformats.org/officeDocument/2006/relationships/hyperlink" Target="https://martinfowler.com/articles/microservices.html" TargetMode="External"/><Relationship Id="rId1" Type="http://schemas.openxmlformats.org/officeDocument/2006/relationships/slideLayout" Target="../slideLayouts/slideLayout1.xml"/><Relationship Id="rId4" Type="http://schemas.openxmlformats.org/officeDocument/2006/relationships/hyperlink" Target="https://aws.amazon.com/microservices/"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9.xml.rels><?xml version="1.0" encoding="UTF-8" standalone="yes"?>
<Relationships xmlns="http://schemas.openxmlformats.org/package/2006/relationships"><Relationship Id="rId3" Type="http://schemas.openxmlformats.org/officeDocument/2006/relationships/hyperlink" Target="https://docs.github.com/en/issues/planning-and-tracking-with-projects/creating-projects/creating-a-project" TargetMode="External"/><Relationship Id="rId2" Type="http://schemas.openxmlformats.org/officeDocument/2006/relationships/hyperlink" Target="https://forms.gle/t1wu8a3DZPJYnEks5"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b="1" i="1" dirty="0"/>
              <a:t>W4153 – Cloud Computing</a:t>
            </a:r>
            <a:br>
              <a:rPr lang="en-US" altLang="en-US" sz="4400" b="1" i="1" dirty="0"/>
            </a:br>
            <a:r>
              <a:rPr lang="en-US" altLang="en-US" sz="3600" b="1" i="1" dirty="0"/>
              <a:t>Lecture 1: Introduction, Concepts</a:t>
            </a:r>
            <a:endParaRPr lang="en-US" altLang="en-US" sz="4400" b="1"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485827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372815"/>
            <a:ext cx="9144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Core Concepts</a:t>
            </a:r>
            <a:br>
              <a:rPr lang="en-US" altLang="en-US" sz="4400" i="1" dirty="0">
                <a:solidFill>
                  <a:schemeClr val="bg1"/>
                </a:solidFill>
              </a:rPr>
            </a:br>
            <a:r>
              <a:rPr lang="en-US" altLang="en-US" sz="4400" i="1" dirty="0">
                <a:solidFill>
                  <a:schemeClr val="bg1"/>
                </a:solidFill>
              </a:rPr>
              <a:t>(Initial, There are More)</a:t>
            </a:r>
          </a:p>
          <a:p>
            <a:pPr algn="ctr"/>
            <a:endParaRPr lang="en-US" altLang="en-US" sz="28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754085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Cloud Computing</a:t>
            </a:r>
          </a:p>
          <a:p>
            <a:pPr algn="ctr"/>
            <a:r>
              <a:rPr lang="en-US" sz="3600" dirty="0">
                <a:solidFill>
                  <a:schemeClr val="tx1"/>
                </a:solidFill>
              </a:rPr>
              <a:t>(Initial – There are More)</a:t>
            </a:r>
          </a:p>
        </p:txBody>
      </p:sp>
    </p:spTree>
    <p:extLst>
      <p:ext uri="{BB962C8B-B14F-4D97-AF65-F5344CB8AC3E}">
        <p14:creationId xmlns:p14="http://schemas.microsoft.com/office/powerpoint/2010/main" val="192520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90DAE0-25F0-8D1E-7AE4-DD3101CF1409}"/>
              </a:ext>
            </a:extLst>
          </p:cNvPr>
          <p:cNvSpPr>
            <a:spLocks noGrp="1"/>
          </p:cNvSpPr>
          <p:nvPr>
            <p:ph idx="1"/>
          </p:nvPr>
        </p:nvSpPr>
        <p:spPr>
          <a:xfrm>
            <a:off x="152400" y="479456"/>
            <a:ext cx="8839200" cy="4038600"/>
          </a:xfrm>
        </p:spPr>
        <p:txBody>
          <a:bodyPr/>
          <a:lstStyle/>
          <a:p>
            <a:r>
              <a:rPr lang="en-US" sz="1400" dirty="0"/>
              <a:t>“Simply put, </a:t>
            </a:r>
            <a:r>
              <a:rPr lang="en-US" sz="1400" b="1" dirty="0"/>
              <a:t>cloud computing </a:t>
            </a:r>
            <a:r>
              <a:rPr lang="en-US" sz="1400" dirty="0"/>
              <a:t>is the delivery of computing services—including servers, storage, databases, networking, software, analytics, and intelligence—over the internet (“the cloud”) to offer faster innovation, flexible resources, and economies of scale. You typically pay only for cloud services you use, helping you lower your operating costs, run your infrastructure more efficiently, and scale as your business needs change.”</a:t>
            </a:r>
            <a:br>
              <a:rPr lang="en-US" sz="1400" dirty="0"/>
            </a:br>
            <a:r>
              <a:rPr lang="en-US" sz="1400" dirty="0"/>
              <a:t>(</a:t>
            </a:r>
            <a:r>
              <a:rPr lang="en-US" sz="1400" dirty="0">
                <a:hlinkClick r:id="rId2"/>
              </a:rPr>
              <a:t>https://azure.microsoft.com/en-us/resources/cloud-computing-dictionary/what-is-cloud-computing</a:t>
            </a:r>
            <a:r>
              <a:rPr lang="en-US" sz="1400" dirty="0"/>
              <a:t>)</a:t>
            </a:r>
          </a:p>
          <a:p>
            <a:r>
              <a:rPr lang="en-US" sz="1400" dirty="0"/>
              <a:t>“Cloud computing is a delivery model for providing on-demand information technology (IT) infrastructure and services over the Internet. Cloud services are scalable, which means that compute, networking, and storage resources can be adjusted manually or automatically in real time to meet the changing demands of applications and users. Customers can access and use cloud services through freemium, subscription, or consumption-based pricing models.</a:t>
            </a:r>
            <a:br>
              <a:rPr lang="en-US" sz="1400" dirty="0"/>
            </a:br>
            <a:r>
              <a:rPr lang="en-US" sz="1400" dirty="0"/>
              <a:t>Essentially, a cloud computing environment has five important characteristics that differentiate it from a traditional in-house, local computing environment:</a:t>
            </a:r>
          </a:p>
          <a:p>
            <a:pPr lvl="1"/>
            <a:r>
              <a:rPr lang="en-US" sz="1200" dirty="0"/>
              <a:t>The customer can provision computing resources by themselves on demand.</a:t>
            </a:r>
          </a:p>
          <a:p>
            <a:pPr lvl="1"/>
            <a:r>
              <a:rPr lang="en-US" sz="1200" dirty="0"/>
              <a:t>Resources are provisioned and accessed over the Internet.</a:t>
            </a:r>
          </a:p>
          <a:p>
            <a:pPr lvl="1"/>
            <a:r>
              <a:rPr lang="en-US" sz="1200" dirty="0"/>
              <a:t>Resources are pooled together to serve the needs of multiple customers.</a:t>
            </a:r>
          </a:p>
          <a:p>
            <a:pPr lvl="1"/>
            <a:r>
              <a:rPr lang="en-US" sz="1200" dirty="0"/>
              <a:t>Resources can be rapidly scaled horizontally or scaled down depending on need.</a:t>
            </a:r>
          </a:p>
          <a:p>
            <a:pPr lvl="1"/>
            <a:r>
              <a:rPr lang="en-US" sz="1200" dirty="0"/>
              <a:t>Resource use is controlled by the customer and can be monitored in real-time.”</a:t>
            </a:r>
          </a:p>
          <a:p>
            <a:pPr marL="400050" lvl="1" indent="0">
              <a:buNone/>
            </a:pPr>
            <a:r>
              <a:rPr lang="en-US" sz="1400" dirty="0"/>
              <a:t>(https://</a:t>
            </a:r>
            <a:r>
              <a:rPr lang="en-US" sz="1400" dirty="0" err="1"/>
              <a:t>www.techopedia.com</a:t>
            </a:r>
            <a:r>
              <a:rPr lang="en-US" sz="1400" dirty="0"/>
              <a:t>/definition/2/cloud-computing)</a:t>
            </a:r>
          </a:p>
        </p:txBody>
      </p:sp>
      <p:sp>
        <p:nvSpPr>
          <p:cNvPr id="3" name="Title 2">
            <a:extLst>
              <a:ext uri="{FF2B5EF4-FFF2-40B4-BE49-F238E27FC236}">
                <a16:creationId xmlns:a16="http://schemas.microsoft.com/office/drawing/2014/main" id="{D3268E29-38E2-28F9-E4F0-6E44319C22D0}"/>
              </a:ext>
            </a:extLst>
          </p:cNvPr>
          <p:cNvSpPr>
            <a:spLocks noGrp="1"/>
          </p:cNvSpPr>
          <p:nvPr>
            <p:ph type="title"/>
          </p:nvPr>
        </p:nvSpPr>
        <p:spPr/>
        <p:txBody>
          <a:bodyPr/>
          <a:lstStyle/>
          <a:p>
            <a:r>
              <a:rPr lang="en-US" dirty="0"/>
              <a:t>Definitions – As Good as Any of the 10</a:t>
            </a:r>
            <a:r>
              <a:rPr lang="en-US" baseline="30000" dirty="0"/>
              <a:t>6 </a:t>
            </a:r>
            <a:r>
              <a:rPr lang="en-US" dirty="0"/>
              <a:t>Definitions</a:t>
            </a:r>
          </a:p>
        </p:txBody>
      </p:sp>
    </p:spTree>
    <p:extLst>
      <p:ext uri="{BB962C8B-B14F-4D97-AF65-F5344CB8AC3E}">
        <p14:creationId xmlns:p14="http://schemas.microsoft.com/office/powerpoint/2010/main" val="3201864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A5BA8AD2-0683-B11D-54AE-ABB0AC2EC392}"/>
              </a:ext>
            </a:extLst>
          </p:cNvPr>
          <p:cNvSpPr>
            <a:spLocks noGrp="1"/>
          </p:cNvSpPr>
          <p:nvPr>
            <p:ph idx="1"/>
          </p:nvPr>
        </p:nvSpPr>
        <p:spPr>
          <a:xfrm>
            <a:off x="147170" y="3209803"/>
            <a:ext cx="8839200" cy="1369030"/>
          </a:xfrm>
        </p:spPr>
        <p:txBody>
          <a:bodyPr/>
          <a:lstStyle/>
          <a:p>
            <a:r>
              <a:rPr lang="en-US" dirty="0"/>
              <a:t>There are </a:t>
            </a:r>
            <a:r>
              <a:rPr lang="en-US" b="1" dirty="0"/>
              <a:t>a lot</a:t>
            </a:r>
            <a:r>
              <a:rPr lang="en-US" dirty="0"/>
              <a:t> of concepts, aspects, types, … …</a:t>
            </a:r>
          </a:p>
          <a:p>
            <a:r>
              <a:rPr lang="en-US" dirty="0"/>
              <a:t>Some conceptual models for how it comes together.</a:t>
            </a:r>
          </a:p>
          <a:p>
            <a:r>
              <a:rPr lang="en-US" dirty="0"/>
              <a:t>Many applications and solutions build on all kinds of things from many clouds.</a:t>
            </a:r>
          </a:p>
          <a:p>
            <a:r>
              <a:rPr lang="en-US" dirty="0"/>
              <a:t>We will see examples of technology and use during the semester.</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sp>
        <p:nvSpPr>
          <p:cNvPr id="6" name="TextBox 5">
            <a:extLst>
              <a:ext uri="{FF2B5EF4-FFF2-40B4-BE49-F238E27FC236}">
                <a16:creationId xmlns:a16="http://schemas.microsoft.com/office/drawing/2014/main" id="{44866BA9-4E19-D84E-83EB-DAF3430368BA}"/>
              </a:ext>
            </a:extLst>
          </p:cNvPr>
          <p:cNvSpPr txBox="1"/>
          <p:nvPr/>
        </p:nvSpPr>
        <p:spPr>
          <a:xfrm>
            <a:off x="5181600" y="433862"/>
            <a:ext cx="1806905" cy="261610"/>
          </a:xfrm>
          <a:prstGeom prst="rect">
            <a:avLst/>
          </a:prstGeom>
          <a:noFill/>
        </p:spPr>
        <p:txBody>
          <a:bodyPr wrap="none" rtlCol="0">
            <a:spAutoFit/>
          </a:bodyPr>
          <a:lstStyle/>
          <a:p>
            <a:r>
              <a:rPr lang="en-US" sz="1100" dirty="0"/>
              <a:t>NIST Reference Architecture</a:t>
            </a:r>
          </a:p>
        </p:txBody>
      </p:sp>
      <p:pic>
        <p:nvPicPr>
          <p:cNvPr id="9" name="Picture 8">
            <a:extLst>
              <a:ext uri="{FF2B5EF4-FFF2-40B4-BE49-F238E27FC236}">
                <a16:creationId xmlns:a16="http://schemas.microsoft.com/office/drawing/2014/main" id="{6C5F5A83-E42C-9D80-645A-8E760311D081}"/>
              </a:ext>
            </a:extLst>
          </p:cNvPr>
          <p:cNvPicPr>
            <a:picLocks noChangeAspect="1"/>
          </p:cNvPicPr>
          <p:nvPr/>
        </p:nvPicPr>
        <p:blipFill>
          <a:blip r:embed="rId2"/>
          <a:stretch>
            <a:fillRect/>
          </a:stretch>
        </p:blipFill>
        <p:spPr>
          <a:xfrm>
            <a:off x="4572000" y="695472"/>
            <a:ext cx="4199129" cy="2430441"/>
          </a:xfrm>
          <a:prstGeom prst="rect">
            <a:avLst/>
          </a:prstGeom>
        </p:spPr>
      </p:pic>
      <p:pic>
        <p:nvPicPr>
          <p:cNvPr id="10" name="Picture 9">
            <a:extLst>
              <a:ext uri="{FF2B5EF4-FFF2-40B4-BE49-F238E27FC236}">
                <a16:creationId xmlns:a16="http://schemas.microsoft.com/office/drawing/2014/main" id="{97138839-C80D-2400-DDC1-8FFEB69A5BC7}"/>
              </a:ext>
            </a:extLst>
          </p:cNvPr>
          <p:cNvPicPr>
            <a:picLocks noChangeAspect="1"/>
          </p:cNvPicPr>
          <p:nvPr/>
        </p:nvPicPr>
        <p:blipFill>
          <a:blip r:embed="rId3"/>
          <a:stretch>
            <a:fillRect/>
          </a:stretch>
        </p:blipFill>
        <p:spPr>
          <a:xfrm>
            <a:off x="304800" y="564667"/>
            <a:ext cx="3320749" cy="2695453"/>
          </a:xfrm>
          <a:prstGeom prst="rect">
            <a:avLst/>
          </a:prstGeom>
        </p:spPr>
      </p:pic>
    </p:spTree>
    <p:extLst>
      <p:ext uri="{BB962C8B-B14F-4D97-AF65-F5344CB8AC3E}">
        <p14:creationId xmlns:p14="http://schemas.microsoft.com/office/powerpoint/2010/main" val="1615769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591A8E-7358-9129-EDEA-C60BBF92A4E8}"/>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9AB3C749-5660-2D0D-8F53-123D7A55F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07338"/>
            <a:ext cx="7620000" cy="412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160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68E29-38E2-28F9-E4F0-6E44319C22D0}"/>
              </a:ext>
            </a:extLst>
          </p:cNvPr>
          <p:cNvSpPr>
            <a:spLocks noGrp="1"/>
          </p:cNvSpPr>
          <p:nvPr>
            <p:ph type="title"/>
          </p:nvPr>
        </p:nvSpPr>
        <p:spPr/>
        <p:txBody>
          <a:bodyPr/>
          <a:lstStyle/>
          <a:p>
            <a:r>
              <a:rPr lang="en-US" dirty="0"/>
              <a:t>Definitions – The Best One</a:t>
            </a:r>
          </a:p>
        </p:txBody>
      </p:sp>
      <p:pic>
        <p:nvPicPr>
          <p:cNvPr id="1026" name="Picture 2">
            <a:extLst>
              <a:ext uri="{FF2B5EF4-FFF2-40B4-BE49-F238E27FC236}">
                <a16:creationId xmlns:a16="http://schemas.microsoft.com/office/drawing/2014/main" id="{A70E09BE-12EF-298B-5DD0-CA8BE87F7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356" y="477468"/>
            <a:ext cx="5185288" cy="418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139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2270423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7B3227-2AF4-B516-817B-AC87C3949924}"/>
              </a:ext>
            </a:extLst>
          </p:cNvPr>
          <p:cNvSpPr>
            <a:spLocks noGrp="1"/>
          </p:cNvSpPr>
          <p:nvPr>
            <p:ph type="title"/>
          </p:nvPr>
        </p:nvSpPr>
        <p:spPr/>
        <p:txBody>
          <a:bodyPr/>
          <a:lstStyle/>
          <a:p>
            <a:r>
              <a:rPr lang="en-US" dirty="0"/>
              <a:t>Cloud Layers</a:t>
            </a:r>
          </a:p>
        </p:txBody>
      </p:sp>
      <p:pic>
        <p:nvPicPr>
          <p:cNvPr id="2050" name="Picture 2" descr="Cloud Deployment Spectrum: On-prem vs IaaS vs CaaS vs PaaS vs FaaS vs SaaS, and what is serverless among these">
            <a:extLst>
              <a:ext uri="{FF2B5EF4-FFF2-40B4-BE49-F238E27FC236}">
                <a16:creationId xmlns:a16="http://schemas.microsoft.com/office/drawing/2014/main" id="{3E9ADDD0-BF79-F802-63B0-D4D605AAF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50069"/>
            <a:ext cx="7188199" cy="404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268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1321316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A38A33-A622-7486-299B-B00F35085916}"/>
              </a:ext>
            </a:extLst>
          </p:cNvPr>
          <p:cNvSpPr>
            <a:spLocks noGrp="1"/>
          </p:cNvSpPr>
          <p:nvPr>
            <p:ph idx="1"/>
          </p:nvPr>
        </p:nvSpPr>
        <p:spPr>
          <a:xfrm>
            <a:off x="152400" y="590550"/>
            <a:ext cx="8915400" cy="4038600"/>
          </a:xfrm>
        </p:spPr>
        <p:txBody>
          <a:bodyPr/>
          <a:lstStyle/>
          <a:p>
            <a:pPr>
              <a:spcBef>
                <a:spcPts val="100"/>
              </a:spcBef>
            </a:pPr>
            <a:r>
              <a:rPr lang="en-US" sz="1400" dirty="0"/>
              <a:t>Economy of scale:</a:t>
            </a:r>
          </a:p>
          <a:p>
            <a:pPr lvl="1">
              <a:spcBef>
                <a:spcPts val="100"/>
              </a:spcBef>
            </a:pPr>
            <a:r>
              <a:rPr lang="en-US" sz="1200" dirty="0"/>
              <a:t>There are fixed costs for a data center. One big data center of size N is more cost effective than N data centers.</a:t>
            </a:r>
          </a:p>
          <a:p>
            <a:pPr lvl="1">
              <a:spcBef>
                <a:spcPts val="100"/>
              </a:spcBef>
            </a:pPr>
            <a:r>
              <a:rPr lang="en-US" sz="1200" dirty="0"/>
              <a:t>The cloud service provider (CSP) can “buy in bulk” from HW suppliers.</a:t>
            </a:r>
          </a:p>
          <a:p>
            <a:pPr>
              <a:spcBef>
                <a:spcPts val="100"/>
              </a:spcBef>
            </a:pPr>
            <a:r>
              <a:rPr lang="en-US" sz="1400" dirty="0"/>
              <a:t>The average matters:</a:t>
            </a:r>
          </a:p>
          <a:p>
            <a:pPr lvl="1">
              <a:spcBef>
                <a:spcPts val="100"/>
              </a:spcBef>
            </a:pPr>
            <a:r>
              <a:rPr lang="en-US" sz="1200" dirty="0"/>
              <a:t>A company must over provision resources to deal with surges in load/requests. Over provisioning by 3x is common before cloud.</a:t>
            </a:r>
          </a:p>
          <a:p>
            <a:pPr lvl="1">
              <a:spcBef>
                <a:spcPts val="100"/>
              </a:spcBef>
            </a:pPr>
            <a:r>
              <a:rPr lang="en-US" sz="1200" dirty="0"/>
              <a:t>The CSP can rely on averages. Not all N tenants will have surges at the same time. So, the CSP can over provision by a smaller amount than 3*N.</a:t>
            </a:r>
          </a:p>
          <a:p>
            <a:pPr>
              <a:spcBef>
                <a:spcPts val="100"/>
              </a:spcBef>
            </a:pPr>
            <a:r>
              <a:rPr lang="en-US" sz="1400" dirty="0"/>
              <a:t>Elastic capacity:</a:t>
            </a:r>
          </a:p>
          <a:p>
            <a:pPr lvl="1">
              <a:spcBef>
                <a:spcPts val="100"/>
              </a:spcBef>
            </a:pPr>
            <a:r>
              <a:rPr lang="en-US" sz="1200" dirty="0"/>
              <a:t>Tenants do not need to over-provision.</a:t>
            </a:r>
          </a:p>
          <a:p>
            <a:pPr lvl="1">
              <a:spcBef>
                <a:spcPts val="100"/>
              </a:spcBef>
            </a:pPr>
            <a:r>
              <a:rPr lang="en-US" sz="1200" dirty="0"/>
              <a:t>They can “request” additional resources when there is a surge and then release. (scale up versus scale down)</a:t>
            </a:r>
          </a:p>
          <a:p>
            <a:pPr>
              <a:spcBef>
                <a:spcPts val="100"/>
              </a:spcBef>
            </a:pPr>
            <a:r>
              <a:rPr lang="en-US" sz="1400" dirty="0"/>
              <a:t>Outsource non-core business functions:</a:t>
            </a:r>
          </a:p>
          <a:p>
            <a:pPr lvl="1">
              <a:spcBef>
                <a:spcPts val="100"/>
              </a:spcBef>
            </a:pPr>
            <a:r>
              <a:rPr lang="en-US" sz="1200" dirty="0"/>
              <a:t>A tenant does not want to manage buildings, pay water bills, … …</a:t>
            </a:r>
          </a:p>
          <a:p>
            <a:pPr lvl="1">
              <a:spcBef>
                <a:spcPts val="100"/>
              </a:spcBef>
            </a:pPr>
            <a:r>
              <a:rPr lang="en-US" sz="1200" dirty="0"/>
              <a:t>Buying HW, installing, configuring, monitoring and rebooting, … is a total downer.</a:t>
            </a:r>
          </a:p>
          <a:p>
            <a:pPr lvl="1">
              <a:spcBef>
                <a:spcPts val="100"/>
              </a:spcBef>
            </a:pPr>
            <a:r>
              <a:rPr lang="en-US" sz="1200" dirty="0"/>
              <a:t>The cloud takes over many systems and applications management and operations tasks.</a:t>
            </a:r>
          </a:p>
          <a:p>
            <a:pPr>
              <a:spcBef>
                <a:spcPts val="100"/>
              </a:spcBef>
            </a:pPr>
            <a:r>
              <a:rPr lang="en-US" sz="1400" dirty="0"/>
              <a:t>Capital versus Operational Cost: Buying a house versus renting a hotel room.</a:t>
            </a:r>
          </a:p>
          <a:p>
            <a:pPr lvl="1">
              <a:spcBef>
                <a:spcPts val="100"/>
              </a:spcBef>
            </a:pPr>
            <a:r>
              <a:rPr lang="en-US" sz="1200" dirty="0"/>
              <a:t>On premises, non-cloud resources require capital investment, depreciation, ROI, … …</a:t>
            </a:r>
          </a:p>
          <a:p>
            <a:pPr lvl="1">
              <a:spcBef>
                <a:spcPts val="100"/>
              </a:spcBef>
            </a:pPr>
            <a:r>
              <a:rPr lang="en-US" sz="1200" dirty="0"/>
              <a:t>Cloud resources are rented and are operational.</a:t>
            </a:r>
          </a:p>
          <a:p>
            <a:pPr>
              <a:spcBef>
                <a:spcPts val="100"/>
              </a:spcBef>
            </a:pPr>
            <a:r>
              <a:rPr lang="en-US" sz="1400" dirty="0"/>
              <a:t>There are many other reasons that you can just look up because I am too lazy to type.</a:t>
            </a:r>
          </a:p>
          <a:p>
            <a:pPr>
              <a:spcBef>
                <a:spcPts val="100"/>
              </a:spcBef>
            </a:pPr>
            <a:r>
              <a:rPr lang="en-US" sz="1400" dirty="0">
                <a:solidFill>
                  <a:srgbClr val="FF0000"/>
                </a:solidFill>
              </a:rPr>
              <a:t>Taking a cloud computing course looks really cool on your resume.</a:t>
            </a:r>
          </a:p>
          <a:p>
            <a:pPr>
              <a:spcBef>
                <a:spcPts val="100"/>
              </a:spcBef>
            </a:pPr>
            <a:endParaRPr lang="en-US" sz="1400" dirty="0"/>
          </a:p>
        </p:txBody>
      </p:sp>
      <p:sp>
        <p:nvSpPr>
          <p:cNvPr id="3" name="Title 2">
            <a:extLst>
              <a:ext uri="{FF2B5EF4-FFF2-40B4-BE49-F238E27FC236}">
                <a16:creationId xmlns:a16="http://schemas.microsoft.com/office/drawing/2014/main" id="{60C27E56-7F29-E243-99FC-623A75DBBA8D}"/>
              </a:ext>
            </a:extLst>
          </p:cNvPr>
          <p:cNvSpPr>
            <a:spLocks noGrp="1"/>
          </p:cNvSpPr>
          <p:nvPr>
            <p:ph type="title"/>
          </p:nvPr>
        </p:nvSpPr>
        <p:spPr/>
        <p:txBody>
          <a:bodyPr/>
          <a:lstStyle/>
          <a:p>
            <a:r>
              <a:rPr lang="en-US" dirty="0"/>
              <a:t>Why Cloud Computing?</a:t>
            </a:r>
          </a:p>
        </p:txBody>
      </p:sp>
    </p:spTree>
    <p:extLst>
      <p:ext uri="{BB962C8B-B14F-4D97-AF65-F5344CB8AC3E}">
        <p14:creationId xmlns:p14="http://schemas.microsoft.com/office/powerpoint/2010/main" val="1595371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b="1" i="1" dirty="0"/>
              <a:t>W4153 – Cloud Computing</a:t>
            </a:r>
            <a:br>
              <a:rPr lang="en-US" altLang="en-US" sz="4400" b="1" i="1" dirty="0"/>
            </a:br>
            <a:r>
              <a:rPr lang="en-US" altLang="en-US" sz="3600" b="1" i="1" dirty="0"/>
              <a:t>Lecture 1: Introduction, Concepts</a:t>
            </a:r>
            <a:endParaRPr lang="en-US" altLang="en-US" sz="4400" b="1"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BB46E2B2-6AAE-6FF2-8AEC-012C0FFEE86F}"/>
              </a:ext>
            </a:extLst>
          </p:cNvPr>
          <p:cNvSpPr/>
          <p:nvPr/>
        </p:nvSpPr>
        <p:spPr>
          <a:xfrm>
            <a:off x="457200" y="2343150"/>
            <a:ext cx="8077200" cy="2209799"/>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3200" dirty="0"/>
              <a:t>We will start in a few minutes.</a:t>
            </a:r>
          </a:p>
          <a:p>
            <a:pPr algn="ctr"/>
            <a:endParaRPr lang="en-US" sz="3200" dirty="0"/>
          </a:p>
          <a:p>
            <a:r>
              <a:rPr lang="en-US" sz="3200" dirty="0"/>
              <a:t>If you ask me about the waitlist,</a:t>
            </a:r>
            <a:br>
              <a:rPr lang="en-US" sz="3200" dirty="0"/>
            </a:br>
            <a:r>
              <a:rPr lang="en-US" sz="3200" dirty="0"/>
              <a:t>I will become very grumpy.</a:t>
            </a:r>
          </a:p>
        </p:txBody>
      </p:sp>
      <p:pic>
        <p:nvPicPr>
          <p:cNvPr id="1026" name="Picture 2">
            <a:extLst>
              <a:ext uri="{FF2B5EF4-FFF2-40B4-BE49-F238E27FC236}">
                <a16:creationId xmlns:a16="http://schemas.microsoft.com/office/drawing/2014/main" id="{92CC757E-95E5-73D1-1ED6-C859D1D657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3387340"/>
            <a:ext cx="2286000" cy="109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618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2F1DFB4-1BB5-5393-0411-7C1FFE6E8CB8}"/>
              </a:ext>
            </a:extLst>
          </p:cNvPr>
          <p:cNvSpPr>
            <a:spLocks noGrp="1"/>
          </p:cNvSpPr>
          <p:nvPr>
            <p:ph idx="1"/>
          </p:nvPr>
        </p:nvSpPr>
        <p:spPr>
          <a:xfrm>
            <a:off x="152400" y="3419163"/>
            <a:ext cx="8839200" cy="1286187"/>
          </a:xfrm>
        </p:spPr>
        <p:txBody>
          <a:bodyPr/>
          <a:lstStyle/>
          <a:p>
            <a:pPr>
              <a:spcBef>
                <a:spcPts val="0"/>
              </a:spcBef>
            </a:pPr>
            <a:r>
              <a:rPr lang="en-US" sz="1400" dirty="0"/>
              <a:t>There are many, many cloud concepts, and many different perspectives on each concept.</a:t>
            </a:r>
          </a:p>
          <a:p>
            <a:pPr>
              <a:spcBef>
                <a:spcPts val="0"/>
              </a:spcBef>
            </a:pPr>
            <a:r>
              <a:rPr lang="en-US" sz="1400" dirty="0"/>
              <a:t>Most cloud service providers offer their own specific versions of concepts and technology – But the core of the concept is similar.</a:t>
            </a:r>
          </a:p>
          <a:p>
            <a:pPr>
              <a:spcBef>
                <a:spcPts val="0"/>
              </a:spcBef>
            </a:pPr>
            <a:r>
              <a:rPr lang="en-US" sz="1400" dirty="0"/>
              <a:t>We explore as many as we can by writing a “complex” application using the technology.</a:t>
            </a:r>
          </a:p>
          <a:p>
            <a:pPr lvl="1">
              <a:spcBef>
                <a:spcPts val="0"/>
              </a:spcBef>
            </a:pPr>
            <a:r>
              <a:rPr lang="en-US" sz="1200" dirty="0"/>
              <a:t>Each element in the application will be very simple, i.e. not deep application domain logic.</a:t>
            </a:r>
          </a:p>
          <a:p>
            <a:pPr lvl="1">
              <a:spcBef>
                <a:spcPts val="0"/>
              </a:spcBef>
            </a:pPr>
            <a:r>
              <a:rPr lang="en-US" sz="1200" dirty="0"/>
              <a:t>The overall application will have many and diverse implementations for elements.</a:t>
            </a:r>
          </a:p>
        </p:txBody>
      </p:sp>
      <p:sp>
        <p:nvSpPr>
          <p:cNvPr id="3" name="Title 2">
            <a:extLst>
              <a:ext uri="{FF2B5EF4-FFF2-40B4-BE49-F238E27FC236}">
                <a16:creationId xmlns:a16="http://schemas.microsoft.com/office/drawing/2014/main" id="{2E7C4E10-B86A-F454-2972-929571D933D8}"/>
              </a:ext>
            </a:extLst>
          </p:cNvPr>
          <p:cNvSpPr>
            <a:spLocks noGrp="1"/>
          </p:cNvSpPr>
          <p:nvPr>
            <p:ph type="title"/>
          </p:nvPr>
        </p:nvSpPr>
        <p:spPr/>
        <p:txBody>
          <a:bodyPr/>
          <a:lstStyle/>
          <a:p>
            <a:r>
              <a:rPr lang="en-US" dirty="0"/>
              <a:t>Cloud Computing Concepts</a:t>
            </a:r>
          </a:p>
        </p:txBody>
      </p:sp>
      <p:pic>
        <p:nvPicPr>
          <p:cNvPr id="2050" name="Picture 2">
            <a:extLst>
              <a:ext uri="{FF2B5EF4-FFF2-40B4-BE49-F238E27FC236}">
                <a16:creationId xmlns:a16="http://schemas.microsoft.com/office/drawing/2014/main" id="{D6847355-9E45-40AB-F11F-E02C7D4C70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
            <a:ext cx="3873084" cy="29048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Cloud word cloud, summarizing 25,000 research papers on cloud computing. ">
            <a:extLst>
              <a:ext uri="{FF2B5EF4-FFF2-40B4-BE49-F238E27FC236}">
                <a16:creationId xmlns:a16="http://schemas.microsoft.com/office/drawing/2014/main" id="{767C3CF4-A33A-52AF-A3B3-6ECB55528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514350"/>
            <a:ext cx="4876800" cy="25908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370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Full Stack Web Application</a:t>
            </a:r>
          </a:p>
        </p:txBody>
      </p:sp>
    </p:spTree>
    <p:extLst>
      <p:ext uri="{BB962C8B-B14F-4D97-AF65-F5344CB8AC3E}">
        <p14:creationId xmlns:p14="http://schemas.microsoft.com/office/powerpoint/2010/main" val="3802131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W4153: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2340895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52400" y="2724150"/>
            <a:ext cx="8839200" cy="1905000"/>
          </a:xfrm>
        </p:spPr>
        <p:txBody>
          <a:bodyPr/>
          <a:lstStyle/>
          <a:p>
            <a:r>
              <a:rPr lang="en-US" sz="1600" dirty="0"/>
              <a:t>My preferences are to replace React with Angular, and Node with Flask.</a:t>
            </a:r>
          </a:p>
          <a:p>
            <a:r>
              <a:rPr lang="en-US" sz="1600" dirty="0"/>
              <a:t>There are three projects to design, develop, test, deploy, ... ...</a:t>
            </a:r>
          </a:p>
          <a:p>
            <a:pPr marL="800100" lvl="1" indent="-342900">
              <a:buFont typeface="+mj-lt"/>
              <a:buAutoNum type="arabicPeriod"/>
            </a:pPr>
            <a:r>
              <a:rPr lang="en-US" sz="1400" dirty="0"/>
              <a:t>Browser UI application.</a:t>
            </a:r>
          </a:p>
          <a:p>
            <a:pPr marL="800100" lvl="1" indent="-342900">
              <a:buFont typeface="+mj-lt"/>
              <a:buAutoNum type="arabicPeriod"/>
            </a:pPr>
            <a:r>
              <a:rPr lang="en-US" sz="1400" dirty="0"/>
              <a:t>Microservice.</a:t>
            </a:r>
          </a:p>
          <a:p>
            <a:pPr marL="800100" lvl="1" indent="-342900">
              <a:buFont typeface="+mj-lt"/>
              <a:buAutoNum type="arabicPeriod"/>
            </a:pPr>
            <a:r>
              <a:rPr lang="en-US" sz="1400" dirty="0"/>
              <a:t>Database.</a:t>
            </a:r>
          </a:p>
          <a:p>
            <a:pPr marL="400050"/>
            <a:r>
              <a:rPr lang="en-US" sz="1600" dirty="0"/>
              <a:t>We will initial have two deployments: local machine, virtual machine.</a:t>
            </a:r>
            <a:br>
              <a:rPr lang="en-US" sz="1600" dirty="0"/>
            </a:br>
            <a:r>
              <a:rPr lang="en-US" sz="1600" dirty="0"/>
              <a:t>We will ignore the database for step 1.</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97859"/>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2380199"/>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
        <p:nvSpPr>
          <p:cNvPr id="4" name="TextBox 3">
            <a:extLst>
              <a:ext uri="{FF2B5EF4-FFF2-40B4-BE49-F238E27FC236}">
                <a16:creationId xmlns:a16="http://schemas.microsoft.com/office/drawing/2014/main" id="{68FBC56A-9160-013E-0F61-226091E40DA2}"/>
              </a:ext>
            </a:extLst>
          </p:cNvPr>
          <p:cNvSpPr txBox="1"/>
          <p:nvPr/>
        </p:nvSpPr>
        <p:spPr>
          <a:xfrm>
            <a:off x="5943600" y="509638"/>
            <a:ext cx="3200400" cy="1815882"/>
          </a:xfrm>
          <a:prstGeom prst="rect">
            <a:avLst/>
          </a:prstGeom>
          <a:noFill/>
        </p:spPr>
        <p:txBody>
          <a:bodyPr wrap="square" rtlCol="0">
            <a:spAutoFit/>
          </a:bodyPr>
          <a:lstStyle/>
          <a:p>
            <a:r>
              <a:rPr lang="en-US" sz="1600" dirty="0"/>
              <a:t>M	=	Mongo</a:t>
            </a:r>
          </a:p>
          <a:p>
            <a:r>
              <a:rPr lang="en-US" sz="1600" dirty="0"/>
              <a:t>E	=	Express</a:t>
            </a:r>
          </a:p>
          <a:p>
            <a:r>
              <a:rPr lang="en-US" sz="1600" dirty="0"/>
              <a:t>R	=	React</a:t>
            </a:r>
          </a:p>
          <a:p>
            <a:r>
              <a:rPr lang="en-US" sz="1600" dirty="0"/>
              <a:t>N	=	Node</a:t>
            </a:r>
          </a:p>
          <a:p>
            <a:endParaRPr lang="en-US" sz="1600" dirty="0"/>
          </a:p>
          <a:p>
            <a:r>
              <a:rPr lang="en-US" sz="1600" dirty="0"/>
              <a:t>I start with </a:t>
            </a:r>
            <a:r>
              <a:rPr lang="en-US" sz="1600" dirty="0" err="1"/>
              <a:t>FastAPI</a:t>
            </a:r>
            <a:r>
              <a:rPr lang="en-US" sz="1600" dirty="0"/>
              <a:t> and MySQL,</a:t>
            </a:r>
            <a:br>
              <a:rPr lang="en-US" sz="1600" dirty="0"/>
            </a:br>
            <a:r>
              <a:rPr lang="en-US" sz="1600" dirty="0"/>
              <a:t>but all the concepts are the same.</a:t>
            </a:r>
          </a:p>
        </p:txBody>
      </p:sp>
    </p:spTree>
    <p:extLst>
      <p:ext uri="{BB962C8B-B14F-4D97-AF65-F5344CB8AC3E}">
        <p14:creationId xmlns:p14="http://schemas.microsoft.com/office/powerpoint/2010/main" val="4202115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3593D2-2E3E-E64E-3B5C-21BA5B2B833E}"/>
              </a:ext>
            </a:extLst>
          </p:cNvPr>
          <p:cNvSpPr>
            <a:spLocks noGrp="1"/>
          </p:cNvSpPr>
          <p:nvPr>
            <p:ph idx="1"/>
          </p:nvPr>
        </p:nvSpPr>
        <p:spPr/>
        <p:txBody>
          <a:bodyPr/>
          <a:lstStyle/>
          <a:p>
            <a:r>
              <a:rPr lang="en-US" sz="1800" dirty="0"/>
              <a:t>I found a got set of starter examples at </a:t>
            </a:r>
            <a:r>
              <a:rPr lang="en-US" sz="1800" dirty="0" err="1"/>
              <a:t>BezCoder.com</a:t>
            </a:r>
            <a:r>
              <a:rPr lang="en-US" sz="1800" dirty="0"/>
              <a:t>:</a:t>
            </a:r>
          </a:p>
          <a:p>
            <a:pPr lvl="1"/>
            <a:r>
              <a:rPr lang="en-US" sz="1600" dirty="0"/>
              <a:t>Full Stack: </a:t>
            </a:r>
            <a:r>
              <a:rPr lang="en-US" sz="1600" dirty="0">
                <a:hlinkClick r:id="rId2"/>
              </a:rPr>
              <a:t>https://www.bezkoder.com/category/full-stack/</a:t>
            </a:r>
            <a:r>
              <a:rPr lang="en-US" sz="1600" dirty="0"/>
              <a:t>.</a:t>
            </a:r>
          </a:p>
          <a:p>
            <a:pPr lvl="1"/>
            <a:r>
              <a:rPr lang="en-US" sz="1600" dirty="0"/>
              <a:t>I will quickly walk through an example</a:t>
            </a:r>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r>
              <a:rPr lang="en-US" sz="1600" dirty="0"/>
              <a:t>This shows core concepts and has a lot of step-by-step guides.</a:t>
            </a:r>
          </a:p>
          <a:p>
            <a:pPr>
              <a:spcBef>
                <a:spcPts val="0"/>
              </a:spcBef>
            </a:pPr>
            <a:r>
              <a:rPr lang="en-US" sz="1800" dirty="0"/>
              <a:t>I tend to use Python/</a:t>
            </a:r>
            <a:r>
              <a:rPr lang="en-US" sz="1800" dirty="0" err="1"/>
              <a:t>FastAPI</a:t>
            </a:r>
            <a:r>
              <a:rPr lang="en-US" sz="1800" dirty="0"/>
              <a:t> in my examples and lectures but do not provide a tutorial that ”breaks it down Barney Style.”</a:t>
            </a:r>
          </a:p>
          <a:p>
            <a:pPr lvl="1">
              <a:spcBef>
                <a:spcPts val="0"/>
              </a:spcBef>
            </a:pPr>
            <a:r>
              <a:rPr lang="en-US" sz="1600" dirty="0"/>
              <a:t>~/Dropbox/000/00-Current-Repos/W4153/angular-17-crud-example</a:t>
            </a:r>
          </a:p>
          <a:p>
            <a:pPr lvl="1">
              <a:spcBef>
                <a:spcPts val="0"/>
              </a:spcBef>
            </a:pPr>
            <a:r>
              <a:rPr lang="en-US" sz="1600" dirty="0"/>
              <a:t>~/Dropbox/000/00-Current-Repos/W4153/</a:t>
            </a:r>
            <a:r>
              <a:rPr lang="en-US" sz="1600" dirty="0" err="1"/>
              <a:t>nodejs</a:t>
            </a:r>
            <a:r>
              <a:rPr lang="en-US" sz="1600" dirty="0"/>
              <a:t>-express-</a:t>
            </a:r>
            <a:r>
              <a:rPr lang="en-US" sz="1600" dirty="0" err="1"/>
              <a:t>mysql</a:t>
            </a:r>
            <a:endParaRPr lang="en-US" sz="1600" dirty="0"/>
          </a:p>
          <a:p>
            <a:pPr lvl="1">
              <a:spcBef>
                <a:spcPts val="0"/>
              </a:spcBef>
            </a:pPr>
            <a:br>
              <a:rPr lang="en-US" sz="1600" dirty="0"/>
            </a:br>
            <a:endParaRPr lang="en-US" sz="1600" dirty="0"/>
          </a:p>
          <a:p>
            <a:endParaRPr lang="en-US" sz="1800" dirty="0"/>
          </a:p>
        </p:txBody>
      </p:sp>
      <p:sp>
        <p:nvSpPr>
          <p:cNvPr id="3" name="Title 2">
            <a:extLst>
              <a:ext uri="{FF2B5EF4-FFF2-40B4-BE49-F238E27FC236}">
                <a16:creationId xmlns:a16="http://schemas.microsoft.com/office/drawing/2014/main" id="{45B3F9AD-CFEF-8B83-4A5E-67411C960C25}"/>
              </a:ext>
            </a:extLst>
          </p:cNvPr>
          <p:cNvSpPr>
            <a:spLocks noGrp="1"/>
          </p:cNvSpPr>
          <p:nvPr>
            <p:ph type="title"/>
          </p:nvPr>
        </p:nvSpPr>
        <p:spPr/>
        <p:txBody>
          <a:bodyPr/>
          <a:lstStyle/>
          <a:p>
            <a:r>
              <a:rPr lang="en-US" dirty="0"/>
              <a:t>Walkthrough of a Set of Examples</a:t>
            </a:r>
          </a:p>
        </p:txBody>
      </p:sp>
      <p:pic>
        <p:nvPicPr>
          <p:cNvPr id="4" name="Picture 3">
            <a:extLst>
              <a:ext uri="{FF2B5EF4-FFF2-40B4-BE49-F238E27FC236}">
                <a16:creationId xmlns:a16="http://schemas.microsoft.com/office/drawing/2014/main" id="{F0E1928F-D1D4-0EBA-EA1D-E980A78E6A9E}"/>
              </a:ext>
            </a:extLst>
          </p:cNvPr>
          <p:cNvPicPr>
            <a:picLocks noChangeAspect="1"/>
          </p:cNvPicPr>
          <p:nvPr/>
        </p:nvPicPr>
        <p:blipFill>
          <a:blip r:embed="rId3"/>
          <a:stretch>
            <a:fillRect/>
          </a:stretch>
        </p:blipFill>
        <p:spPr>
          <a:xfrm>
            <a:off x="990600" y="1504950"/>
            <a:ext cx="3733800" cy="1810668"/>
          </a:xfrm>
          <a:prstGeom prst="rect">
            <a:avLst/>
          </a:prstGeom>
        </p:spPr>
      </p:pic>
      <p:pic>
        <p:nvPicPr>
          <p:cNvPr id="7170" name="Picture 2" descr="Break It Down Barney Style Short-sleeve Unisex T-shirt - Etsy">
            <a:extLst>
              <a:ext uri="{FF2B5EF4-FFF2-40B4-BE49-F238E27FC236}">
                <a16:creationId xmlns:a16="http://schemas.microsoft.com/office/drawing/2014/main" id="{73E6822C-E08B-034C-7BE9-7CD9FF11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714500"/>
            <a:ext cx="2159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74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338376-5743-72E4-DF2F-EFF81FB4B620}"/>
              </a:ext>
            </a:extLst>
          </p:cNvPr>
          <p:cNvSpPr>
            <a:spLocks noGrp="1"/>
          </p:cNvSpPr>
          <p:nvPr>
            <p:ph idx="1"/>
          </p:nvPr>
        </p:nvSpPr>
        <p:spPr>
          <a:xfrm>
            <a:off x="152400" y="666750"/>
            <a:ext cx="8839200" cy="3962400"/>
          </a:xfrm>
        </p:spPr>
        <p:txBody>
          <a:bodyPr/>
          <a:lstStyle/>
          <a:p>
            <a:r>
              <a:rPr lang="en-US" dirty="0"/>
              <a:t>Create 3 GitHub projects (use any names you want) – Mine are:</a:t>
            </a:r>
          </a:p>
          <a:p>
            <a:pPr lvl="1"/>
            <a:r>
              <a:rPr lang="en-US" dirty="0"/>
              <a:t>W4153-P1-UI (</a:t>
            </a:r>
            <a:r>
              <a:rPr lang="en-US" dirty="0">
                <a:hlinkClick r:id="rId2"/>
              </a:rPr>
              <a:t>https://github.com/donald-f-ferguson/W4153-P1-UI.git</a:t>
            </a:r>
            <a:r>
              <a:rPr lang="en-US" dirty="0"/>
              <a:t>) </a:t>
            </a:r>
          </a:p>
          <a:p>
            <a:pPr lvl="1"/>
            <a:r>
              <a:rPr lang="en-US" dirty="0"/>
              <a:t>W4153-P1-Application</a:t>
            </a:r>
            <a:br>
              <a:rPr lang="en-US" dirty="0"/>
            </a:br>
            <a:r>
              <a:rPr lang="en-US" dirty="0"/>
              <a:t>(</a:t>
            </a:r>
            <a:r>
              <a:rPr lang="en-US" dirty="0">
                <a:hlinkClick r:id="rId3"/>
              </a:rPr>
              <a:t>https://github.com/donald-f-ferguson/W4153-P1-Application.git</a:t>
            </a:r>
            <a:r>
              <a:rPr lang="en-US" dirty="0"/>
              <a:t>)</a:t>
            </a:r>
          </a:p>
          <a:p>
            <a:pPr lvl="1"/>
            <a:r>
              <a:rPr lang="en-US" dirty="0"/>
              <a:t>W4153-P1-Database (</a:t>
            </a:r>
            <a:r>
              <a:rPr lang="en-US" dirty="0">
                <a:hlinkClick r:id="rId4"/>
              </a:rPr>
              <a:t>https://github.com/donald-f-ferguson/W4153-P1-Database.git</a:t>
            </a:r>
            <a:r>
              <a:rPr lang="en-US" dirty="0"/>
              <a:t>) </a:t>
            </a:r>
          </a:p>
          <a:p>
            <a:r>
              <a:rPr lang="en-US" dirty="0"/>
              <a:t>We will</a:t>
            </a:r>
          </a:p>
          <a:p>
            <a:pPr lvl="1"/>
            <a:r>
              <a:rPr lang="en-US" dirty="0"/>
              <a:t>Develop each project locally.</a:t>
            </a:r>
          </a:p>
          <a:p>
            <a:pPr lvl="1"/>
            <a:r>
              <a:rPr lang="en-US" dirty="0"/>
              <a:t>Unit test locally.</a:t>
            </a:r>
          </a:p>
          <a:p>
            <a:pPr lvl="1"/>
            <a:r>
              <a:rPr lang="en-US" dirty="0"/>
              <a:t>Integration test locally.</a:t>
            </a:r>
          </a:p>
          <a:p>
            <a:pPr lvl="1"/>
            <a:r>
              <a:rPr lang="en-US" dirty="0"/>
              <a:t>Manually deploy to the cloud platform.</a:t>
            </a:r>
          </a:p>
          <a:p>
            <a:pPr lvl="1"/>
            <a:r>
              <a:rPr lang="en-US" dirty="0"/>
              <a:t>Test again.</a:t>
            </a:r>
          </a:p>
        </p:txBody>
      </p:sp>
      <p:sp>
        <p:nvSpPr>
          <p:cNvPr id="3" name="Title 2">
            <a:extLst>
              <a:ext uri="{FF2B5EF4-FFF2-40B4-BE49-F238E27FC236}">
                <a16:creationId xmlns:a16="http://schemas.microsoft.com/office/drawing/2014/main" id="{9A788FD1-D0DB-B198-8908-D8A1A91C6DA8}"/>
              </a:ext>
            </a:extLst>
          </p:cNvPr>
          <p:cNvSpPr>
            <a:spLocks noGrp="1"/>
          </p:cNvSpPr>
          <p:nvPr>
            <p:ph type="title"/>
          </p:nvPr>
        </p:nvSpPr>
        <p:spPr/>
        <p:txBody>
          <a:bodyPr/>
          <a:lstStyle/>
          <a:p>
            <a:r>
              <a:rPr lang="en-US" dirty="0"/>
              <a:t>Very First Step (Individual)</a:t>
            </a:r>
          </a:p>
        </p:txBody>
      </p:sp>
    </p:spTree>
    <p:extLst>
      <p:ext uri="{BB962C8B-B14F-4D97-AF65-F5344CB8AC3E}">
        <p14:creationId xmlns:p14="http://schemas.microsoft.com/office/powerpoint/2010/main" val="2022829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An Aside on Modeling</a:t>
            </a:r>
          </a:p>
        </p:txBody>
      </p:sp>
    </p:spTree>
    <p:extLst>
      <p:ext uri="{BB962C8B-B14F-4D97-AF65-F5344CB8AC3E}">
        <p14:creationId xmlns:p14="http://schemas.microsoft.com/office/powerpoint/2010/main" val="3772278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Microservices</a:t>
            </a:r>
          </a:p>
        </p:txBody>
      </p:sp>
    </p:spTree>
    <p:extLst>
      <p:ext uri="{BB962C8B-B14F-4D97-AF65-F5344CB8AC3E}">
        <p14:creationId xmlns:p14="http://schemas.microsoft.com/office/powerpoint/2010/main" val="2782999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Application Development Concepts</a:t>
            </a:r>
          </a:p>
        </p:txBody>
      </p:sp>
    </p:spTree>
    <p:extLst>
      <p:ext uri="{BB962C8B-B14F-4D97-AF65-F5344CB8AC3E}">
        <p14:creationId xmlns:p14="http://schemas.microsoft.com/office/powerpoint/2010/main" val="1247344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372815"/>
            <a:ext cx="9144000"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Sprint 0 –</a:t>
            </a:r>
          </a:p>
          <a:p>
            <a:pPr algn="ctr"/>
            <a:r>
              <a:rPr lang="en-US" altLang="en-US" sz="4400" i="1" dirty="0">
                <a:solidFill>
                  <a:schemeClr val="bg1"/>
                </a:solidFill>
              </a:rPr>
              <a:t>Get Ready for the Remainder</a:t>
            </a:r>
            <a:br>
              <a:rPr lang="en-US" altLang="en-US" sz="4400" i="1" dirty="0">
                <a:solidFill>
                  <a:schemeClr val="bg1"/>
                </a:solidFill>
              </a:rPr>
            </a:br>
            <a:r>
              <a:rPr lang="en-US" altLang="en-US" sz="4400" i="1" dirty="0">
                <a:solidFill>
                  <a:schemeClr val="bg1"/>
                </a:solidFill>
              </a:rPr>
              <a:t>of the course</a:t>
            </a:r>
          </a:p>
          <a:p>
            <a:pPr algn="ctr"/>
            <a:endParaRPr lang="en-US" altLang="en-US" sz="4400" i="1" dirty="0">
              <a:solidFill>
                <a:schemeClr val="bg1"/>
              </a:solidFill>
            </a:endParaRPr>
          </a:p>
          <a:p>
            <a:pPr algn="ctr"/>
            <a:endParaRPr lang="en-US" altLang="en-US" sz="28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3612283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W4111 Introduction to Databases:</a:t>
            </a:r>
          </a:p>
          <a:p>
            <a:pPr algn="ctr"/>
            <a:endParaRPr lang="en-US" altLang="en-US" sz="2800" i="1" dirty="0">
              <a:solidFill>
                <a:schemeClr val="bg1"/>
              </a:solidFill>
            </a:endParaRPr>
          </a:p>
          <a:p>
            <a:pPr algn="ctr"/>
            <a:r>
              <a:rPr lang="en-US" altLang="en-US" sz="2800" i="1" dirty="0">
                <a:solidFill>
                  <a:srgbClr val="FFFF00"/>
                </a:solidFill>
              </a:rPr>
              <a:t>Faculty do not manage waitlists</a:t>
            </a:r>
            <a:br>
              <a:rPr lang="en-US" altLang="en-US" sz="2800" i="1" dirty="0">
                <a:solidFill>
                  <a:srgbClr val="FFFF00"/>
                </a:solidFill>
              </a:rPr>
            </a:br>
            <a:r>
              <a:rPr lang="en-US" altLang="en-US" sz="2800" i="1" dirty="0">
                <a:solidFill>
                  <a:srgbClr val="FFFF00"/>
                </a:solidFill>
              </a:rPr>
              <a:t>for some courses, including W4153.</a:t>
            </a:r>
          </a:p>
          <a:p>
            <a:pPr algn="ctr"/>
            <a:r>
              <a:rPr lang="en-US" altLang="en-US" sz="2800" i="1" dirty="0">
                <a:solidFill>
                  <a:srgbClr val="FFFF00"/>
                </a:solidFill>
              </a:rPr>
              <a:t>The academic admin staff in the</a:t>
            </a:r>
            <a:br>
              <a:rPr lang="en-US" altLang="en-US" sz="2800" i="1" dirty="0">
                <a:solidFill>
                  <a:srgbClr val="FFFF00"/>
                </a:solidFill>
              </a:rPr>
            </a:br>
            <a:r>
              <a:rPr lang="en-US" altLang="en-US" sz="2800" i="1" dirty="0">
                <a:solidFill>
                  <a:srgbClr val="FFFF00"/>
                </a:solidFill>
              </a:rPr>
              <a:t>CS Department manages the waitlist,</a:t>
            </a:r>
            <a:br>
              <a:rPr lang="en-US" altLang="en-US" sz="2800" i="1" dirty="0">
                <a:solidFill>
                  <a:srgbClr val="FFFF00"/>
                </a:solidFill>
              </a:rPr>
            </a:br>
            <a:r>
              <a:rPr lang="en-US" altLang="en-US" sz="2800" i="1" dirty="0">
                <a:solidFill>
                  <a:srgbClr val="FFFF00"/>
                </a:solidFill>
              </a:rPr>
              <a:t>priorities and enrollment.</a:t>
            </a:r>
          </a:p>
          <a:p>
            <a:pPr algn="ctr"/>
            <a:r>
              <a:rPr lang="en-US" altLang="en-US" sz="2800" i="1" dirty="0">
                <a:solidFill>
                  <a:srgbClr val="FFFF00"/>
                </a:solidFill>
              </a:rPr>
              <a:t>You should contact advising email:</a:t>
            </a:r>
          </a:p>
          <a:p>
            <a:pPr algn="ctr"/>
            <a:r>
              <a:rPr lang="en-US" altLang="en-US" sz="2800" dirty="0">
                <a:solidFill>
                  <a:srgbClr val="FFFF00"/>
                </a:solidFill>
              </a:rPr>
              <a:t>ug-advising, </a:t>
            </a:r>
            <a:r>
              <a:rPr lang="en-US" altLang="en-US" sz="2800" dirty="0" err="1">
                <a:solidFill>
                  <a:srgbClr val="FFFF00"/>
                </a:solidFill>
              </a:rPr>
              <a:t>ms</a:t>
            </a:r>
            <a:r>
              <a:rPr lang="en-US" altLang="en-US" sz="2800" dirty="0">
                <a:solidFill>
                  <a:srgbClr val="FFFF00"/>
                </a:solidFill>
              </a:rPr>
              <a:t>-advising, or </a:t>
            </a:r>
            <a:r>
              <a:rPr lang="en-US" altLang="en-US" sz="2800" dirty="0" err="1">
                <a:solidFill>
                  <a:srgbClr val="FFFF00"/>
                </a:solidFill>
              </a:rPr>
              <a:t>phd</a:t>
            </a:r>
            <a:r>
              <a:rPr lang="en-US" altLang="en-US" sz="2800" dirty="0">
                <a:solidFill>
                  <a:srgbClr val="FFFF00"/>
                </a:solidFill>
              </a:rPr>
              <a:t>-advising</a:t>
            </a:r>
            <a:br>
              <a:rPr lang="en-US" altLang="en-US" sz="2800" dirty="0">
                <a:solidFill>
                  <a:srgbClr val="FFFF00"/>
                </a:solidFill>
              </a:rPr>
            </a:br>
            <a:r>
              <a:rPr lang="en-US" altLang="en-US" sz="2800" dirty="0">
                <a:solidFill>
                  <a:srgbClr val="FFFF00"/>
                </a:solidFill>
              </a:rPr>
              <a:t>@</a:t>
            </a:r>
            <a:r>
              <a:rPr lang="en-US" altLang="en-US" sz="2800" dirty="0" err="1">
                <a:solidFill>
                  <a:srgbClr val="FFFF00"/>
                </a:solidFill>
              </a:rPr>
              <a:t>cs.columbia.edu</a:t>
            </a:r>
            <a:endParaRPr lang="en-US" altLang="en-US" sz="2800" dirty="0">
              <a:solidFill>
                <a:srgbClr val="FFFF00"/>
              </a:solidFill>
            </a:endParaRPr>
          </a:p>
          <a:p>
            <a:pPr algn="ctr"/>
            <a:endParaRPr lang="en-US" altLang="en-US" sz="2800" i="1" dirty="0">
              <a:solidFill>
                <a:schemeClr val="bg1"/>
              </a:solidFill>
            </a:endParaRPr>
          </a:p>
          <a:p>
            <a:pPr algn="ctr"/>
            <a:endParaRPr lang="en-US" altLang="en-US" sz="2800" i="1" dirty="0">
              <a:solidFill>
                <a:schemeClr val="bg1"/>
              </a:solidFill>
            </a:endParaRPr>
          </a:p>
          <a:p>
            <a:pPr algn="ct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873301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Form Teams</a:t>
            </a:r>
          </a:p>
        </p:txBody>
      </p:sp>
    </p:spTree>
    <p:extLst>
      <p:ext uri="{BB962C8B-B14F-4D97-AF65-F5344CB8AC3E}">
        <p14:creationId xmlns:p14="http://schemas.microsoft.com/office/powerpoint/2010/main" val="3830346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First Project (Individual)</a:t>
            </a:r>
          </a:p>
        </p:txBody>
      </p:sp>
    </p:spTree>
    <p:extLst>
      <p:ext uri="{BB962C8B-B14F-4D97-AF65-F5344CB8AC3E}">
        <p14:creationId xmlns:p14="http://schemas.microsoft.com/office/powerpoint/2010/main" val="4133830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372815"/>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An Aside on “Modeling”</a:t>
            </a:r>
          </a:p>
          <a:p>
            <a:pPr algn="ctr"/>
            <a:endParaRPr lang="en-US" altLang="en-US" sz="28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2717031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A14EC6-7603-1439-B36F-0BB0B879E9B2}"/>
              </a:ext>
            </a:extLst>
          </p:cNvPr>
          <p:cNvSpPr>
            <a:spLocks noGrp="1"/>
          </p:cNvSpPr>
          <p:nvPr>
            <p:ph idx="1"/>
          </p:nvPr>
        </p:nvSpPr>
        <p:spPr>
          <a:xfrm>
            <a:off x="152400" y="666750"/>
            <a:ext cx="5410200" cy="3962400"/>
          </a:xfrm>
        </p:spPr>
        <p:txBody>
          <a:bodyPr/>
          <a:lstStyle/>
          <a:p>
            <a:r>
              <a:rPr lang="en-US" sz="1800" dirty="0"/>
              <a:t>Weinberg's Second Law: “If builders built buildings the way programmers wrote programs, </a:t>
            </a:r>
            <a:r>
              <a:rPr lang="en-US" sz="1800" b="1" dirty="0"/>
              <a:t>then the first woodpecker that came along would destroy civilization.”</a:t>
            </a:r>
          </a:p>
          <a:p>
            <a:r>
              <a:rPr lang="en-US" sz="1800" dirty="0"/>
              <a:t>Give your project, code, … a little upfront thought.</a:t>
            </a:r>
            <a:br>
              <a:rPr lang="en-US" sz="1800" dirty="0"/>
            </a:br>
            <a:r>
              <a:rPr lang="en-US" sz="1800" dirty="0"/>
              <a:t>Focus on simple steps, test and then next step.</a:t>
            </a:r>
          </a:p>
          <a:p>
            <a:r>
              <a:rPr lang="en-US" sz="1800" dirty="0"/>
              <a:t>Most students and teams build their systems and write their code like a slam poet on a triple espresso.</a:t>
            </a:r>
          </a:p>
          <a:p>
            <a:r>
              <a:rPr lang="en-US" sz="1800" dirty="0"/>
              <a:t>Just enough modeling and thought, with simple steps and frequent testing seems slow, but … …</a:t>
            </a:r>
            <a:br>
              <a:rPr lang="en-US" sz="1800" dirty="0"/>
            </a:br>
            <a:br>
              <a:rPr lang="en-US" sz="1800" dirty="0"/>
            </a:br>
            <a:r>
              <a:rPr lang="en-US" sz="1800" b="1" dirty="0">
                <a:solidFill>
                  <a:srgbClr val="FF0000"/>
                </a:solidFill>
              </a:rPr>
              <a:t>“Slow is smooth. Smooth is fast.”</a:t>
            </a:r>
          </a:p>
        </p:txBody>
      </p:sp>
      <p:sp>
        <p:nvSpPr>
          <p:cNvPr id="3" name="Title 2">
            <a:extLst>
              <a:ext uri="{FF2B5EF4-FFF2-40B4-BE49-F238E27FC236}">
                <a16:creationId xmlns:a16="http://schemas.microsoft.com/office/drawing/2014/main" id="{FCCD21B1-4779-29AE-1084-C6ED67DCAFB8}"/>
              </a:ext>
            </a:extLst>
          </p:cNvPr>
          <p:cNvSpPr>
            <a:spLocks noGrp="1"/>
          </p:cNvSpPr>
          <p:nvPr>
            <p:ph type="title"/>
          </p:nvPr>
        </p:nvSpPr>
        <p:spPr/>
        <p:txBody>
          <a:bodyPr/>
          <a:lstStyle/>
          <a:p>
            <a:r>
              <a:rPr lang="en-US" dirty="0"/>
              <a:t>The Value of Just Enough Modeling</a:t>
            </a:r>
          </a:p>
        </p:txBody>
      </p:sp>
      <p:pic>
        <p:nvPicPr>
          <p:cNvPr id="4" name="Picture 3">
            <a:extLst>
              <a:ext uri="{FF2B5EF4-FFF2-40B4-BE49-F238E27FC236}">
                <a16:creationId xmlns:a16="http://schemas.microsoft.com/office/drawing/2014/main" id="{C82DB86B-7F72-890B-D735-F2CD7847FC1B}"/>
              </a:ext>
            </a:extLst>
          </p:cNvPr>
          <p:cNvPicPr>
            <a:picLocks noChangeAspect="1"/>
          </p:cNvPicPr>
          <p:nvPr/>
        </p:nvPicPr>
        <p:blipFill>
          <a:blip r:embed="rId2"/>
          <a:stretch>
            <a:fillRect/>
          </a:stretch>
        </p:blipFill>
        <p:spPr>
          <a:xfrm>
            <a:off x="5840298" y="513360"/>
            <a:ext cx="3150139" cy="4139784"/>
          </a:xfrm>
          <a:prstGeom prst="rect">
            <a:avLst/>
          </a:prstGeom>
        </p:spPr>
      </p:pic>
    </p:spTree>
    <p:extLst>
      <p:ext uri="{BB962C8B-B14F-4D97-AF65-F5344CB8AC3E}">
        <p14:creationId xmlns:p14="http://schemas.microsoft.com/office/powerpoint/2010/main" val="1653487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5A6D90F-08F7-902F-8B48-F81052CA462F}"/>
              </a:ext>
            </a:extLst>
          </p:cNvPr>
          <p:cNvSpPr>
            <a:spLocks noGrp="1"/>
          </p:cNvSpPr>
          <p:nvPr>
            <p:ph idx="1"/>
          </p:nvPr>
        </p:nvSpPr>
        <p:spPr>
          <a:xfrm>
            <a:off x="5932168" y="590550"/>
            <a:ext cx="3059431" cy="4038600"/>
          </a:xfrm>
        </p:spPr>
        <p:txBody>
          <a:bodyPr/>
          <a:lstStyle/>
          <a:p>
            <a:r>
              <a:rPr lang="en-US" dirty="0"/>
              <a:t>I try to apply “just enough” modeling in 5 areas.</a:t>
            </a:r>
          </a:p>
          <a:p>
            <a:r>
              <a:rPr lang="en-US" dirty="0"/>
              <a:t>The 4+1 Architecture Model is a simple, conceptual approach.</a:t>
            </a:r>
          </a:p>
          <a:p>
            <a:r>
              <a:rPr lang="en-US" dirty="0"/>
              <a:t>I have a preferred ”notation” for each “view.” </a:t>
            </a:r>
          </a:p>
        </p:txBody>
      </p:sp>
      <p:sp>
        <p:nvSpPr>
          <p:cNvPr id="3" name="Title 2">
            <a:extLst>
              <a:ext uri="{FF2B5EF4-FFF2-40B4-BE49-F238E27FC236}">
                <a16:creationId xmlns:a16="http://schemas.microsoft.com/office/drawing/2014/main" id="{F73971E3-2DA2-7774-BC62-C693478ECAFC}"/>
              </a:ext>
            </a:extLst>
          </p:cNvPr>
          <p:cNvSpPr>
            <a:spLocks noGrp="1"/>
          </p:cNvSpPr>
          <p:nvPr>
            <p:ph type="title"/>
          </p:nvPr>
        </p:nvSpPr>
        <p:spPr/>
        <p:txBody>
          <a:bodyPr/>
          <a:lstStyle/>
          <a:p>
            <a:r>
              <a:rPr lang="en-US" dirty="0"/>
              <a:t>4+1 Architecture Model</a:t>
            </a:r>
          </a:p>
        </p:txBody>
      </p:sp>
      <p:pic>
        <p:nvPicPr>
          <p:cNvPr id="3074" name="Picture 2" descr="undefined">
            <a:extLst>
              <a:ext uri="{FF2B5EF4-FFF2-40B4-BE49-F238E27FC236}">
                <a16:creationId xmlns:a16="http://schemas.microsoft.com/office/drawing/2014/main" id="{D52519C8-CFAE-354C-2F92-860CE2E9B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64" y="590550"/>
            <a:ext cx="5896105" cy="3864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759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29D933A-6CE2-12D2-1E58-8D64ABF0C4FC}"/>
              </a:ext>
            </a:extLst>
          </p:cNvPr>
          <p:cNvSpPr>
            <a:spLocks noGrp="1"/>
          </p:cNvSpPr>
          <p:nvPr>
            <p:ph idx="1"/>
          </p:nvPr>
        </p:nvSpPr>
        <p:spPr>
          <a:xfrm>
            <a:off x="6019800" y="590550"/>
            <a:ext cx="2971800" cy="4038600"/>
          </a:xfrm>
        </p:spPr>
        <p:txBody>
          <a:bodyPr/>
          <a:lstStyle/>
          <a:p>
            <a:r>
              <a:rPr lang="en-US" sz="1800" dirty="0"/>
              <a:t>I use C4 and UML for the logical model.</a:t>
            </a:r>
          </a:p>
          <a:p>
            <a:r>
              <a:rPr lang="en-US" sz="1800" dirty="0"/>
              <a:t>Many complex solutions have two major elements:</a:t>
            </a:r>
          </a:p>
          <a:p>
            <a:pPr lvl="1"/>
            <a:r>
              <a:rPr lang="en-US" sz="1600" dirty="0"/>
              <a:t>Operational/Interactive</a:t>
            </a:r>
          </a:p>
          <a:p>
            <a:pPr lvl="1"/>
            <a:r>
              <a:rPr lang="en-US" sz="1600" dirty="0"/>
              <a:t>Analytical/Data Analysis</a:t>
            </a:r>
          </a:p>
          <a:p>
            <a:r>
              <a:rPr lang="en-US" sz="1800" dirty="0"/>
              <a:t>We place more emphasis on interactive because there are topics courses on cloud and data.</a:t>
            </a:r>
          </a:p>
        </p:txBody>
      </p:sp>
      <p:sp>
        <p:nvSpPr>
          <p:cNvPr id="3" name="Title 2">
            <a:extLst>
              <a:ext uri="{FF2B5EF4-FFF2-40B4-BE49-F238E27FC236}">
                <a16:creationId xmlns:a16="http://schemas.microsoft.com/office/drawing/2014/main" id="{3934EE8D-D3EF-AC0F-0BC7-08BEE0819F14}"/>
              </a:ext>
            </a:extLst>
          </p:cNvPr>
          <p:cNvSpPr>
            <a:spLocks noGrp="1"/>
          </p:cNvSpPr>
          <p:nvPr>
            <p:ph type="title"/>
          </p:nvPr>
        </p:nvSpPr>
        <p:spPr/>
        <p:txBody>
          <a:bodyPr/>
          <a:lstStyle/>
          <a:p>
            <a:r>
              <a:rPr lang="en-US" dirty="0"/>
              <a:t>Class Project Solution – Logical View</a:t>
            </a:r>
          </a:p>
        </p:txBody>
      </p:sp>
      <p:pic>
        <p:nvPicPr>
          <p:cNvPr id="4" name="Picture 3">
            <a:extLst>
              <a:ext uri="{FF2B5EF4-FFF2-40B4-BE49-F238E27FC236}">
                <a16:creationId xmlns:a16="http://schemas.microsoft.com/office/drawing/2014/main" id="{771F290D-5BD9-ED77-FFEF-3AFEF8B4A06C}"/>
              </a:ext>
            </a:extLst>
          </p:cNvPr>
          <p:cNvPicPr>
            <a:picLocks noChangeAspect="1"/>
          </p:cNvPicPr>
          <p:nvPr/>
        </p:nvPicPr>
        <p:blipFill>
          <a:blip r:embed="rId2"/>
          <a:stretch>
            <a:fillRect/>
          </a:stretch>
        </p:blipFill>
        <p:spPr>
          <a:xfrm>
            <a:off x="173733" y="520253"/>
            <a:ext cx="5962403" cy="4102994"/>
          </a:xfrm>
          <a:prstGeom prst="rect">
            <a:avLst/>
          </a:prstGeom>
        </p:spPr>
      </p:pic>
    </p:spTree>
    <p:extLst>
      <p:ext uri="{BB962C8B-B14F-4D97-AF65-F5344CB8AC3E}">
        <p14:creationId xmlns:p14="http://schemas.microsoft.com/office/powerpoint/2010/main" val="2950274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96FF6-9C1A-693E-FF4F-B437BDAC1F05}"/>
              </a:ext>
            </a:extLst>
          </p:cNvPr>
          <p:cNvSpPr>
            <a:spLocks noGrp="1"/>
          </p:cNvSpPr>
          <p:nvPr>
            <p:ph idx="1"/>
          </p:nvPr>
        </p:nvSpPr>
        <p:spPr>
          <a:xfrm>
            <a:off x="152400" y="3872518"/>
            <a:ext cx="8839200" cy="756632"/>
          </a:xfrm>
        </p:spPr>
        <p:txBody>
          <a:bodyPr/>
          <a:lstStyle/>
          <a:p>
            <a:r>
              <a:rPr lang="en-US" dirty="0"/>
              <a:t>Incremental, progressive design and refinement.</a:t>
            </a:r>
          </a:p>
          <a:p>
            <a:r>
              <a:rPr lang="en-US" dirty="0"/>
              <a:t>Again, “just enough” to think it through and explain.</a:t>
            </a:r>
          </a:p>
        </p:txBody>
      </p:sp>
      <p:sp>
        <p:nvSpPr>
          <p:cNvPr id="3" name="Title 2">
            <a:extLst>
              <a:ext uri="{FF2B5EF4-FFF2-40B4-BE49-F238E27FC236}">
                <a16:creationId xmlns:a16="http://schemas.microsoft.com/office/drawing/2014/main" id="{7EEB50C8-3434-D7D5-4C25-86999F1FDE0C}"/>
              </a:ext>
            </a:extLst>
          </p:cNvPr>
          <p:cNvSpPr>
            <a:spLocks noGrp="1"/>
          </p:cNvSpPr>
          <p:nvPr>
            <p:ph type="title"/>
          </p:nvPr>
        </p:nvSpPr>
        <p:spPr/>
        <p:txBody>
          <a:bodyPr/>
          <a:lstStyle/>
          <a:p>
            <a:r>
              <a:rPr lang="en-US" dirty="0"/>
              <a:t>C4 Model (https://c4model.com/)</a:t>
            </a:r>
          </a:p>
        </p:txBody>
      </p:sp>
      <p:pic>
        <p:nvPicPr>
          <p:cNvPr id="4" name="Picture 3">
            <a:extLst>
              <a:ext uri="{FF2B5EF4-FFF2-40B4-BE49-F238E27FC236}">
                <a16:creationId xmlns:a16="http://schemas.microsoft.com/office/drawing/2014/main" id="{750F455E-EE3C-8A98-4E35-2F00A812AA29}"/>
              </a:ext>
            </a:extLst>
          </p:cNvPr>
          <p:cNvPicPr>
            <a:picLocks noChangeAspect="1"/>
          </p:cNvPicPr>
          <p:nvPr/>
        </p:nvPicPr>
        <p:blipFill>
          <a:blip r:embed="rId2"/>
          <a:stretch>
            <a:fillRect/>
          </a:stretch>
        </p:blipFill>
        <p:spPr>
          <a:xfrm>
            <a:off x="6980" y="666750"/>
            <a:ext cx="4257663" cy="2983337"/>
          </a:xfrm>
          <a:prstGeom prst="rect">
            <a:avLst/>
          </a:prstGeom>
        </p:spPr>
      </p:pic>
      <p:pic>
        <p:nvPicPr>
          <p:cNvPr id="4100" name="Picture 4">
            <a:extLst>
              <a:ext uri="{FF2B5EF4-FFF2-40B4-BE49-F238E27FC236}">
                <a16:creationId xmlns:a16="http://schemas.microsoft.com/office/drawing/2014/main" id="{98984032-D8C2-7F22-5135-15D5FC236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165" y="819150"/>
            <a:ext cx="4605866"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1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218CE29-379D-C688-B671-5163273207D6}"/>
              </a:ext>
            </a:extLst>
          </p:cNvPr>
          <p:cNvSpPr>
            <a:spLocks noGrp="1"/>
          </p:cNvSpPr>
          <p:nvPr>
            <p:ph idx="1"/>
          </p:nvPr>
        </p:nvSpPr>
        <p:spPr>
          <a:xfrm>
            <a:off x="148274" y="570222"/>
            <a:ext cx="3737926" cy="4038600"/>
          </a:xfrm>
        </p:spPr>
        <p:txBody>
          <a:bodyPr/>
          <a:lstStyle/>
          <a:p>
            <a:pPr>
              <a:spcBef>
                <a:spcPts val="0"/>
              </a:spcBef>
              <a:spcAft>
                <a:spcPts val="200"/>
              </a:spcAft>
            </a:pPr>
            <a:r>
              <a:rPr lang="en-US" sz="1800" dirty="0"/>
              <a:t>Some of the distinctions are arbitrary or in the ”eye of the beholder.”</a:t>
            </a:r>
          </a:p>
          <a:p>
            <a:pPr lvl="1">
              <a:spcBef>
                <a:spcPts val="0"/>
              </a:spcBef>
              <a:spcAft>
                <a:spcPts val="200"/>
              </a:spcAft>
            </a:pPr>
            <a:r>
              <a:rPr lang="en-US" sz="1600" dirty="0"/>
              <a:t>System vs Container</a:t>
            </a:r>
          </a:p>
          <a:p>
            <a:pPr lvl="1">
              <a:spcBef>
                <a:spcPts val="0"/>
              </a:spcBef>
              <a:spcAft>
                <a:spcPts val="200"/>
              </a:spcAft>
            </a:pPr>
            <a:r>
              <a:rPr lang="en-US" sz="1600" dirty="0"/>
              <a:t>Container vs Component</a:t>
            </a:r>
          </a:p>
          <a:p>
            <a:pPr lvl="1">
              <a:spcBef>
                <a:spcPts val="0"/>
              </a:spcBef>
              <a:spcAft>
                <a:spcPts val="200"/>
              </a:spcAft>
            </a:pPr>
            <a:r>
              <a:rPr lang="en-US" sz="1600" dirty="0"/>
              <a:t>etc.</a:t>
            </a:r>
          </a:p>
          <a:p>
            <a:pPr>
              <a:spcBef>
                <a:spcPts val="0"/>
              </a:spcBef>
              <a:spcAft>
                <a:spcPts val="200"/>
              </a:spcAft>
            </a:pPr>
            <a:r>
              <a:rPr lang="en-US" sz="1800" dirty="0"/>
              <a:t>A container is not synonymous with a “Docker container.”</a:t>
            </a:r>
          </a:p>
          <a:p>
            <a:pPr>
              <a:spcBef>
                <a:spcPts val="0"/>
              </a:spcBef>
              <a:spcAft>
                <a:spcPts val="200"/>
              </a:spcAft>
            </a:pPr>
            <a:r>
              <a:rPr lang="en-US" sz="1800" dirty="0"/>
              <a:t>I have been in SW for 40 years and we still cannot define terms like “component.”</a:t>
            </a:r>
          </a:p>
          <a:p>
            <a:pPr>
              <a:spcBef>
                <a:spcPts val="0"/>
              </a:spcBef>
              <a:spcAft>
                <a:spcPts val="200"/>
              </a:spcAft>
            </a:pPr>
            <a:r>
              <a:rPr lang="en-US" sz="1800" dirty="0"/>
              <a:t>Just use common sense.</a:t>
            </a:r>
          </a:p>
          <a:p>
            <a:pPr>
              <a:spcBef>
                <a:spcPts val="0"/>
              </a:spcBef>
              <a:spcAft>
                <a:spcPts val="200"/>
              </a:spcAft>
            </a:pPr>
            <a:r>
              <a:rPr lang="en-US" sz="1800" dirty="0"/>
              <a:t>In general, containers in the cloud</a:t>
            </a:r>
            <a:br>
              <a:rPr lang="en-US" sz="1800" dirty="0"/>
            </a:br>
            <a:r>
              <a:rPr lang="en-US" sz="1800" dirty="0"/>
              <a:t>are </a:t>
            </a:r>
            <a:r>
              <a:rPr lang="en-US" sz="1800" i="1" dirty="0"/>
              <a:t>microservices.”</a:t>
            </a:r>
            <a:endParaRPr lang="en-US" sz="1800" dirty="0"/>
          </a:p>
        </p:txBody>
      </p:sp>
      <p:sp>
        <p:nvSpPr>
          <p:cNvPr id="3" name="Title 2">
            <a:extLst>
              <a:ext uri="{FF2B5EF4-FFF2-40B4-BE49-F238E27FC236}">
                <a16:creationId xmlns:a16="http://schemas.microsoft.com/office/drawing/2014/main" id="{BBBFFFA6-B273-2F6B-B7CC-4BD947E863D0}"/>
              </a:ext>
            </a:extLst>
          </p:cNvPr>
          <p:cNvSpPr>
            <a:spLocks noGrp="1"/>
          </p:cNvSpPr>
          <p:nvPr>
            <p:ph type="title"/>
          </p:nvPr>
        </p:nvSpPr>
        <p:spPr/>
        <p:txBody>
          <a:bodyPr/>
          <a:lstStyle/>
          <a:p>
            <a:r>
              <a:rPr lang="en-US" dirty="0"/>
              <a:t>(Partial) Logical View – Interactive System </a:t>
            </a:r>
          </a:p>
        </p:txBody>
      </p:sp>
      <p:pic>
        <p:nvPicPr>
          <p:cNvPr id="6" name="Picture 5">
            <a:extLst>
              <a:ext uri="{FF2B5EF4-FFF2-40B4-BE49-F238E27FC236}">
                <a16:creationId xmlns:a16="http://schemas.microsoft.com/office/drawing/2014/main" id="{51373E81-7BA8-FA07-4009-A91D06B35F6B}"/>
              </a:ext>
            </a:extLst>
          </p:cNvPr>
          <p:cNvPicPr>
            <a:picLocks noChangeAspect="1"/>
          </p:cNvPicPr>
          <p:nvPr/>
        </p:nvPicPr>
        <p:blipFill>
          <a:blip r:embed="rId2"/>
          <a:stretch>
            <a:fillRect/>
          </a:stretch>
        </p:blipFill>
        <p:spPr>
          <a:xfrm>
            <a:off x="3962400" y="570222"/>
            <a:ext cx="5116392" cy="3790950"/>
          </a:xfrm>
          <a:prstGeom prst="rect">
            <a:avLst/>
          </a:prstGeom>
        </p:spPr>
      </p:pic>
    </p:spTree>
    <p:extLst>
      <p:ext uri="{BB962C8B-B14F-4D97-AF65-F5344CB8AC3E}">
        <p14:creationId xmlns:p14="http://schemas.microsoft.com/office/powerpoint/2010/main" val="3387274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6CE573-D0F2-45AB-8F38-EDE042DECF80}"/>
              </a:ext>
            </a:extLst>
          </p:cNvPr>
          <p:cNvSpPr>
            <a:spLocks noGrp="1"/>
          </p:cNvSpPr>
          <p:nvPr>
            <p:ph idx="1"/>
          </p:nvPr>
        </p:nvSpPr>
        <p:spPr>
          <a:xfrm>
            <a:off x="152400" y="447494"/>
            <a:ext cx="4267200" cy="4257856"/>
          </a:xfrm>
        </p:spPr>
        <p:txBody>
          <a:bodyPr/>
          <a:lstStyle/>
          <a:p>
            <a:pPr>
              <a:spcBef>
                <a:spcPts val="0"/>
              </a:spcBef>
            </a:pPr>
            <a:r>
              <a:rPr lang="en-US" sz="1100" dirty="0"/>
              <a:t>Note: Cannot show all of the technology and  connections with creating spaghetti.</a:t>
            </a:r>
          </a:p>
          <a:p>
            <a:pPr>
              <a:spcBef>
                <a:spcPts val="0"/>
              </a:spcBef>
            </a:pPr>
            <a:r>
              <a:rPr lang="en-US" sz="1100" dirty="0"/>
              <a:t>Databases/Storage:</a:t>
            </a:r>
          </a:p>
          <a:p>
            <a:pPr lvl="1">
              <a:spcBef>
                <a:spcPts val="0"/>
              </a:spcBef>
            </a:pPr>
            <a:r>
              <a:rPr lang="en-US" sz="1050" dirty="0"/>
              <a:t>RDS</a:t>
            </a:r>
          </a:p>
          <a:p>
            <a:pPr lvl="1">
              <a:spcBef>
                <a:spcPts val="0"/>
              </a:spcBef>
            </a:pPr>
            <a:r>
              <a:rPr lang="en-US" sz="1050" dirty="0"/>
              <a:t>DynamoDB</a:t>
            </a:r>
          </a:p>
          <a:p>
            <a:pPr lvl="1">
              <a:spcBef>
                <a:spcPts val="0"/>
              </a:spcBef>
            </a:pPr>
            <a:r>
              <a:rPr lang="en-US" sz="1050" dirty="0"/>
              <a:t>MongoDB (or Document DB)</a:t>
            </a:r>
          </a:p>
          <a:p>
            <a:pPr lvl="1">
              <a:spcBef>
                <a:spcPts val="0"/>
              </a:spcBef>
            </a:pPr>
            <a:r>
              <a:rPr lang="en-US" sz="1050" dirty="0"/>
              <a:t>Neptune (or Neo4j)</a:t>
            </a:r>
          </a:p>
          <a:p>
            <a:pPr lvl="1">
              <a:spcBef>
                <a:spcPts val="0"/>
              </a:spcBef>
            </a:pPr>
            <a:r>
              <a:rPr lang="en-US" sz="1050" dirty="0"/>
              <a:t>S3</a:t>
            </a:r>
          </a:p>
          <a:p>
            <a:pPr>
              <a:spcBef>
                <a:spcPts val="0"/>
              </a:spcBef>
            </a:pPr>
            <a:r>
              <a:rPr lang="en-US" sz="1100" dirty="0"/>
              <a:t>Networking/Communication:</a:t>
            </a:r>
          </a:p>
          <a:p>
            <a:pPr lvl="1">
              <a:spcBef>
                <a:spcPts val="0"/>
              </a:spcBef>
            </a:pPr>
            <a:r>
              <a:rPr lang="en-US" sz="1050" dirty="0"/>
              <a:t>Route 53 (DNS)</a:t>
            </a:r>
          </a:p>
          <a:p>
            <a:pPr lvl="1">
              <a:spcBef>
                <a:spcPts val="0"/>
              </a:spcBef>
            </a:pPr>
            <a:r>
              <a:rPr lang="en-US" sz="1050" dirty="0"/>
              <a:t>Certificate Management</a:t>
            </a:r>
          </a:p>
          <a:p>
            <a:pPr lvl="1">
              <a:spcBef>
                <a:spcPts val="0"/>
              </a:spcBef>
            </a:pPr>
            <a:r>
              <a:rPr lang="en-US" sz="1050" dirty="0"/>
              <a:t>CloudFront</a:t>
            </a:r>
          </a:p>
          <a:p>
            <a:pPr lvl="1">
              <a:spcBef>
                <a:spcPts val="0"/>
              </a:spcBef>
            </a:pPr>
            <a:r>
              <a:rPr lang="en-US" sz="1050" dirty="0"/>
              <a:t>VPC</a:t>
            </a:r>
          </a:p>
          <a:p>
            <a:pPr lvl="1">
              <a:spcBef>
                <a:spcPts val="0"/>
              </a:spcBef>
            </a:pPr>
            <a:r>
              <a:rPr lang="en-US" sz="1050" dirty="0"/>
              <a:t>API Gateway</a:t>
            </a:r>
          </a:p>
          <a:p>
            <a:pPr>
              <a:spcBef>
                <a:spcPts val="0"/>
              </a:spcBef>
            </a:pPr>
            <a:r>
              <a:rPr lang="en-US" sz="1100" dirty="0"/>
              <a:t>Compute:</a:t>
            </a:r>
          </a:p>
          <a:p>
            <a:pPr lvl="1">
              <a:spcBef>
                <a:spcPts val="0"/>
              </a:spcBef>
            </a:pPr>
            <a:r>
              <a:rPr lang="en-US" sz="1050" dirty="0"/>
              <a:t>EC2</a:t>
            </a:r>
          </a:p>
          <a:p>
            <a:pPr lvl="1">
              <a:spcBef>
                <a:spcPts val="0"/>
              </a:spcBef>
            </a:pPr>
            <a:r>
              <a:rPr lang="en-US" sz="1050" dirty="0"/>
              <a:t>Elastic Beanstalk</a:t>
            </a:r>
          </a:p>
          <a:p>
            <a:pPr lvl="1">
              <a:spcBef>
                <a:spcPts val="0"/>
              </a:spcBef>
            </a:pPr>
            <a:r>
              <a:rPr lang="en-US" sz="1050" dirty="0"/>
              <a:t>Elastic Container Service (or Docker)</a:t>
            </a:r>
          </a:p>
          <a:p>
            <a:pPr lvl="1">
              <a:spcBef>
                <a:spcPts val="0"/>
              </a:spcBef>
            </a:pPr>
            <a:r>
              <a:rPr lang="en-US" sz="1050" dirty="0"/>
              <a:t>Lambda Functions</a:t>
            </a:r>
          </a:p>
          <a:p>
            <a:pPr>
              <a:spcBef>
                <a:spcPts val="0"/>
              </a:spcBef>
            </a:pPr>
            <a:r>
              <a:rPr lang="en-US" sz="1100" dirty="0"/>
              <a:t>Integration/collaboration:</a:t>
            </a:r>
          </a:p>
          <a:p>
            <a:pPr lvl="1">
              <a:spcBef>
                <a:spcPts val="0"/>
              </a:spcBef>
            </a:pPr>
            <a:r>
              <a:rPr lang="en-US" sz="900" dirty="0"/>
              <a:t>SNS, SQS</a:t>
            </a:r>
          </a:p>
          <a:p>
            <a:pPr lvl="1">
              <a:spcBef>
                <a:spcPts val="0"/>
              </a:spcBef>
            </a:pPr>
            <a:r>
              <a:rPr lang="en-US" sz="900" dirty="0"/>
              <a:t>Email</a:t>
            </a:r>
          </a:p>
          <a:p>
            <a:pPr lvl="1">
              <a:spcBef>
                <a:spcPts val="0"/>
              </a:spcBef>
            </a:pPr>
            <a:r>
              <a:rPr lang="en-US" sz="900" dirty="0"/>
              <a:t>Slack</a:t>
            </a:r>
          </a:p>
          <a:p>
            <a:pPr>
              <a:spcBef>
                <a:spcPts val="0"/>
              </a:spcBef>
            </a:pPr>
            <a:r>
              <a:rPr lang="en-US" sz="1100" dirty="0"/>
              <a:t>Continuous Integration/Continuous Deployment:</a:t>
            </a:r>
          </a:p>
          <a:p>
            <a:pPr lvl="1">
              <a:spcBef>
                <a:spcPts val="0"/>
              </a:spcBef>
            </a:pPr>
            <a:r>
              <a:rPr lang="en-US" sz="900" dirty="0"/>
              <a:t>Code Commit, Code Pipeline</a:t>
            </a:r>
          </a:p>
          <a:p>
            <a:pPr lvl="1">
              <a:spcBef>
                <a:spcPts val="0"/>
              </a:spcBef>
            </a:pPr>
            <a:r>
              <a:rPr lang="en-US" sz="900" dirty="0"/>
              <a:t>Or GitHub and actions</a:t>
            </a:r>
          </a:p>
          <a:p>
            <a:pPr>
              <a:spcBef>
                <a:spcPts val="0"/>
              </a:spcBef>
            </a:pPr>
            <a:endParaRPr lang="en-US" sz="1100" dirty="0"/>
          </a:p>
        </p:txBody>
      </p:sp>
      <p:sp>
        <p:nvSpPr>
          <p:cNvPr id="3" name="Title 2">
            <a:extLst>
              <a:ext uri="{FF2B5EF4-FFF2-40B4-BE49-F238E27FC236}">
                <a16:creationId xmlns:a16="http://schemas.microsoft.com/office/drawing/2014/main" id="{E74FC661-1D9F-47BA-937B-9F5DD6B46130}"/>
              </a:ext>
            </a:extLst>
          </p:cNvPr>
          <p:cNvSpPr>
            <a:spLocks noGrp="1"/>
          </p:cNvSpPr>
          <p:nvPr>
            <p:ph type="title"/>
          </p:nvPr>
        </p:nvSpPr>
        <p:spPr/>
        <p:txBody>
          <a:bodyPr/>
          <a:lstStyle/>
          <a:p>
            <a:r>
              <a:rPr lang="en-US" dirty="0"/>
              <a:t>Physical View</a:t>
            </a:r>
          </a:p>
        </p:txBody>
      </p:sp>
      <p:pic>
        <p:nvPicPr>
          <p:cNvPr id="5" name="Picture 4">
            <a:extLst>
              <a:ext uri="{FF2B5EF4-FFF2-40B4-BE49-F238E27FC236}">
                <a16:creationId xmlns:a16="http://schemas.microsoft.com/office/drawing/2014/main" id="{793E4E5F-356D-4F49-9A33-A597FB0568A3}"/>
              </a:ext>
            </a:extLst>
          </p:cNvPr>
          <p:cNvPicPr>
            <a:picLocks noChangeAspect="1"/>
          </p:cNvPicPr>
          <p:nvPr/>
        </p:nvPicPr>
        <p:blipFill>
          <a:blip r:embed="rId2"/>
          <a:stretch>
            <a:fillRect/>
          </a:stretch>
        </p:blipFill>
        <p:spPr>
          <a:xfrm>
            <a:off x="4267200" y="561975"/>
            <a:ext cx="4439750" cy="4019550"/>
          </a:xfrm>
          <a:prstGeom prst="rect">
            <a:avLst/>
          </a:prstGeom>
        </p:spPr>
      </p:pic>
      <p:sp>
        <p:nvSpPr>
          <p:cNvPr id="2" name="TextBox 1">
            <a:extLst>
              <a:ext uri="{FF2B5EF4-FFF2-40B4-BE49-F238E27FC236}">
                <a16:creationId xmlns:a16="http://schemas.microsoft.com/office/drawing/2014/main" id="{722C25AE-B403-0476-68C9-149716D39773}"/>
              </a:ext>
            </a:extLst>
          </p:cNvPr>
          <p:cNvSpPr txBox="1"/>
          <p:nvPr/>
        </p:nvSpPr>
        <p:spPr>
          <a:xfrm>
            <a:off x="3200246" y="2800350"/>
            <a:ext cx="2750433" cy="1200329"/>
          </a:xfrm>
          <a:prstGeom prst="rect">
            <a:avLst/>
          </a:prstGeom>
          <a:noFill/>
        </p:spPr>
        <p:txBody>
          <a:bodyPr wrap="none" rtlCol="0">
            <a:spAutoFit/>
          </a:bodyPr>
          <a:lstStyle/>
          <a:p>
            <a:pPr marL="285750" indent="-285750">
              <a:buFont typeface="Arial" panose="020B0604020202020204" pitchFamily="34" charset="0"/>
              <a:buChar char="•"/>
            </a:pPr>
            <a:r>
              <a:rPr lang="en-US" dirty="0"/>
              <a:t>This is directional.</a:t>
            </a:r>
          </a:p>
          <a:p>
            <a:pPr marL="285750" indent="-285750">
              <a:buFont typeface="Arial" panose="020B0604020202020204" pitchFamily="34" charset="0"/>
              <a:buChar char="•"/>
            </a:pPr>
            <a:r>
              <a:rPr lang="en-US" dirty="0"/>
              <a:t>I will modify and evolve.</a:t>
            </a:r>
          </a:p>
          <a:p>
            <a:pPr marL="285750" indent="-285750">
              <a:buFont typeface="Arial" panose="020B0604020202020204" pitchFamily="34" charset="0"/>
              <a:buChar char="•"/>
            </a:pPr>
            <a:r>
              <a:rPr lang="en-US" dirty="0"/>
              <a:t>This is AWS focused, but</a:t>
            </a:r>
            <a:br>
              <a:rPr lang="en-US" dirty="0"/>
            </a:br>
            <a:r>
              <a:rPr lang="en-US" dirty="0"/>
              <a:t>we will use GCP.</a:t>
            </a:r>
          </a:p>
        </p:txBody>
      </p:sp>
    </p:spTree>
    <p:extLst>
      <p:ext uri="{BB962C8B-B14F-4D97-AF65-F5344CB8AC3E}">
        <p14:creationId xmlns:p14="http://schemas.microsoft.com/office/powerpoint/2010/main" val="423965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74F9E18-F401-F86A-15A3-1B8809111BFE}"/>
              </a:ext>
            </a:extLst>
          </p:cNvPr>
          <p:cNvSpPr>
            <a:spLocks noGrp="1"/>
          </p:cNvSpPr>
          <p:nvPr>
            <p:ph idx="1"/>
          </p:nvPr>
        </p:nvSpPr>
        <p:spPr>
          <a:solidFill>
            <a:srgbClr val="FFFF00"/>
          </a:solidFill>
        </p:spPr>
        <p:txBody>
          <a:bodyPr/>
          <a:lstStyle/>
          <a:p>
            <a:pPr marL="0" indent="0">
              <a:buNone/>
            </a:pPr>
            <a:r>
              <a:rPr lang="en-US" sz="4400" dirty="0"/>
              <a:t> </a:t>
            </a:r>
          </a:p>
          <a:p>
            <a:pPr marL="0" indent="0" algn="ctr">
              <a:buNone/>
            </a:pPr>
            <a:r>
              <a:rPr lang="en-US" sz="4400" dirty="0"/>
              <a:t>Backup and Placeholder</a:t>
            </a:r>
          </a:p>
        </p:txBody>
      </p:sp>
      <p:sp>
        <p:nvSpPr>
          <p:cNvPr id="4" name="Title 3">
            <a:extLst>
              <a:ext uri="{FF2B5EF4-FFF2-40B4-BE49-F238E27FC236}">
                <a16:creationId xmlns:a16="http://schemas.microsoft.com/office/drawing/2014/main" id="{88965DE1-85AE-CF5C-B89A-C0EEE9670EEB}"/>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3330461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372815"/>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Contents</a:t>
            </a:r>
          </a:p>
          <a:p>
            <a:pPr algn="ctr"/>
            <a:endParaRPr lang="en-US" altLang="en-US" sz="28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20436289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A996A4-09AB-0D4C-2073-6FC4AB296BA8}"/>
              </a:ext>
            </a:extLst>
          </p:cNvPr>
          <p:cNvSpPr>
            <a:spLocks noGrp="1"/>
          </p:cNvSpPr>
          <p:nvPr>
            <p:ph idx="1"/>
          </p:nvPr>
        </p:nvSpPr>
        <p:spPr>
          <a:xfrm>
            <a:off x="152401" y="2683862"/>
            <a:ext cx="8839199" cy="1945288"/>
          </a:xfrm>
        </p:spPr>
        <p:txBody>
          <a:bodyPr/>
          <a:lstStyle/>
          <a:p>
            <a:r>
              <a:rPr lang="en-US" sz="1600" dirty="0"/>
              <a:t>Cloud network security is nested with doors for going one-level deeper:</a:t>
            </a:r>
            <a:br>
              <a:rPr lang="en-US" sz="1600" dirty="0"/>
            </a:br>
            <a:r>
              <a:rPr lang="en-US" sz="1600" dirty="0"/>
              <a:t>VPC </a:t>
            </a:r>
            <a:r>
              <a:rPr lang="en-US" sz="1600" dirty="0">
                <a:sym typeface="Wingdings" pitchFamily="2" charset="2"/>
              </a:rPr>
              <a:t> Subnet  Security group</a:t>
            </a:r>
          </a:p>
          <a:p>
            <a:r>
              <a:rPr lang="en-US" sz="1600" dirty="0">
                <a:sym typeface="Wingdings" pitchFamily="2" charset="2"/>
              </a:rPr>
              <a:t>There are inbound-outbound rules at each “door” to determine if a network packet/message can pass in or out.</a:t>
            </a:r>
          </a:p>
          <a:p>
            <a:r>
              <a:rPr lang="en-US" sz="1600" i="1" dirty="0">
                <a:sym typeface="Wingdings" pitchFamily="2" charset="2"/>
              </a:rPr>
              <a:t>Inbound rules </a:t>
            </a:r>
            <a:r>
              <a:rPr lang="en-US" sz="1600" dirty="0">
                <a:sym typeface="Wingdings" pitchFamily="2" charset="2"/>
              </a:rPr>
              <a:t>help prevent penetration or breaking into an environment.</a:t>
            </a:r>
          </a:p>
          <a:p>
            <a:r>
              <a:rPr lang="en-US" sz="1600" i="1" dirty="0">
                <a:sym typeface="Wingdings" pitchFamily="2" charset="2"/>
              </a:rPr>
              <a:t>Outbound rules</a:t>
            </a:r>
            <a:r>
              <a:rPr lang="en-US" sz="1600" dirty="0">
                <a:sym typeface="Wingdings" pitchFamily="2" charset="2"/>
              </a:rPr>
              <a:t> help prevent a corrupted/highjacked system for exporting/transmitting data,</a:t>
            </a:r>
            <a:br>
              <a:rPr lang="en-US" sz="1600" dirty="0">
                <a:sym typeface="Wingdings" pitchFamily="2" charset="2"/>
              </a:rPr>
            </a:br>
            <a:r>
              <a:rPr lang="en-US" sz="1600" dirty="0">
                <a:sym typeface="Wingdings" pitchFamily="2" charset="2"/>
              </a:rPr>
              <a:t>and unauthorized remote control.</a:t>
            </a:r>
            <a:endParaRPr lang="en-US" sz="1600" i="1" dirty="0">
              <a:sym typeface="Wingdings" pitchFamily="2" charset="2"/>
            </a:endParaRPr>
          </a:p>
          <a:p>
            <a:endParaRPr lang="en-US" sz="1600" dirty="0"/>
          </a:p>
        </p:txBody>
      </p:sp>
      <p:sp>
        <p:nvSpPr>
          <p:cNvPr id="3" name="Title 2">
            <a:extLst>
              <a:ext uri="{FF2B5EF4-FFF2-40B4-BE49-F238E27FC236}">
                <a16:creationId xmlns:a16="http://schemas.microsoft.com/office/drawing/2014/main" id="{264F45EE-BE79-32A3-C333-E588E0587244}"/>
              </a:ext>
            </a:extLst>
          </p:cNvPr>
          <p:cNvSpPr>
            <a:spLocks noGrp="1"/>
          </p:cNvSpPr>
          <p:nvPr>
            <p:ph type="title"/>
          </p:nvPr>
        </p:nvSpPr>
        <p:spPr/>
        <p:txBody>
          <a:bodyPr/>
          <a:lstStyle/>
          <a:p>
            <a:r>
              <a:rPr lang="en-US" dirty="0"/>
              <a:t>Basic Network and Security Concepts</a:t>
            </a:r>
          </a:p>
        </p:txBody>
      </p:sp>
      <p:pic>
        <p:nvPicPr>
          <p:cNvPr id="4" name="Picture 3">
            <a:extLst>
              <a:ext uri="{FF2B5EF4-FFF2-40B4-BE49-F238E27FC236}">
                <a16:creationId xmlns:a16="http://schemas.microsoft.com/office/drawing/2014/main" id="{A1767B54-CB46-64F4-B602-F09D646E99D5}"/>
              </a:ext>
            </a:extLst>
          </p:cNvPr>
          <p:cNvPicPr>
            <a:picLocks noChangeAspect="1"/>
          </p:cNvPicPr>
          <p:nvPr/>
        </p:nvPicPr>
        <p:blipFill>
          <a:blip r:embed="rId2"/>
          <a:stretch>
            <a:fillRect/>
          </a:stretch>
        </p:blipFill>
        <p:spPr>
          <a:xfrm>
            <a:off x="152401" y="514350"/>
            <a:ext cx="1981199" cy="2070577"/>
          </a:xfrm>
          <a:prstGeom prst="rect">
            <a:avLst/>
          </a:prstGeom>
        </p:spPr>
      </p:pic>
      <p:pic>
        <p:nvPicPr>
          <p:cNvPr id="5" name="Picture 4">
            <a:extLst>
              <a:ext uri="{FF2B5EF4-FFF2-40B4-BE49-F238E27FC236}">
                <a16:creationId xmlns:a16="http://schemas.microsoft.com/office/drawing/2014/main" id="{E9DBE4C5-601C-B7A8-2687-B3C595E00D09}"/>
              </a:ext>
            </a:extLst>
          </p:cNvPr>
          <p:cNvPicPr>
            <a:picLocks noChangeAspect="1"/>
          </p:cNvPicPr>
          <p:nvPr/>
        </p:nvPicPr>
        <p:blipFill>
          <a:blip r:embed="rId3"/>
          <a:stretch>
            <a:fillRect/>
          </a:stretch>
        </p:blipFill>
        <p:spPr>
          <a:xfrm>
            <a:off x="2438400" y="543253"/>
            <a:ext cx="1880047" cy="1733550"/>
          </a:xfrm>
          <a:prstGeom prst="rect">
            <a:avLst/>
          </a:prstGeom>
          <a:ln>
            <a:solidFill>
              <a:schemeClr val="tx1"/>
            </a:solidFill>
          </a:ln>
        </p:spPr>
      </p:pic>
      <p:pic>
        <p:nvPicPr>
          <p:cNvPr id="6" name="Picture 5">
            <a:extLst>
              <a:ext uri="{FF2B5EF4-FFF2-40B4-BE49-F238E27FC236}">
                <a16:creationId xmlns:a16="http://schemas.microsoft.com/office/drawing/2014/main" id="{519F67E9-6B2D-8295-2D16-BAD8D5E6E8D9}"/>
              </a:ext>
            </a:extLst>
          </p:cNvPr>
          <p:cNvPicPr>
            <a:picLocks noChangeAspect="1"/>
          </p:cNvPicPr>
          <p:nvPr/>
        </p:nvPicPr>
        <p:blipFill>
          <a:blip r:embed="rId4"/>
          <a:stretch>
            <a:fillRect/>
          </a:stretch>
        </p:blipFill>
        <p:spPr>
          <a:xfrm>
            <a:off x="4630681" y="514350"/>
            <a:ext cx="4061813" cy="1762453"/>
          </a:xfrm>
          <a:prstGeom prst="rect">
            <a:avLst/>
          </a:prstGeom>
          <a:ln>
            <a:solidFill>
              <a:schemeClr val="tx1"/>
            </a:solidFill>
          </a:ln>
        </p:spPr>
      </p:pic>
      <p:sp>
        <p:nvSpPr>
          <p:cNvPr id="8" name="TextBox 7">
            <a:extLst>
              <a:ext uri="{FF2B5EF4-FFF2-40B4-BE49-F238E27FC236}">
                <a16:creationId xmlns:a16="http://schemas.microsoft.com/office/drawing/2014/main" id="{77B59E6F-7B37-3530-50B7-2CC3FDA8B46A}"/>
              </a:ext>
            </a:extLst>
          </p:cNvPr>
          <p:cNvSpPr txBox="1"/>
          <p:nvPr/>
        </p:nvSpPr>
        <p:spPr>
          <a:xfrm>
            <a:off x="2133600" y="2357222"/>
            <a:ext cx="6324600" cy="246221"/>
          </a:xfrm>
          <a:prstGeom prst="rect">
            <a:avLst/>
          </a:prstGeom>
          <a:noFill/>
        </p:spPr>
        <p:txBody>
          <a:bodyPr wrap="square">
            <a:spAutoFit/>
          </a:bodyPr>
          <a:lstStyle/>
          <a:p>
            <a:r>
              <a:rPr lang="en-US" sz="1000" dirty="0"/>
              <a:t>https://</a:t>
            </a:r>
            <a:r>
              <a:rPr lang="en-US" sz="1000" dirty="0" err="1"/>
              <a:t>jaytillu.medium.com</a:t>
            </a:r>
            <a:r>
              <a:rPr lang="en-US" sz="1000" dirty="0"/>
              <a:t>/understanding-amazon-vpc-security-with-subnets-nacl-and-security-groups-f2baf2f21efc</a:t>
            </a:r>
          </a:p>
        </p:txBody>
      </p:sp>
    </p:spTree>
    <p:extLst>
      <p:ext uri="{BB962C8B-B14F-4D97-AF65-F5344CB8AC3E}">
        <p14:creationId xmlns:p14="http://schemas.microsoft.com/office/powerpoint/2010/main" val="915647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W4111 Introduction to Databases:</a:t>
            </a:r>
          </a:p>
          <a:p>
            <a:pPr algn="ctr"/>
            <a:endParaRPr lang="en-US" altLang="en-US" sz="2800" i="1" dirty="0">
              <a:solidFill>
                <a:schemeClr val="bg1"/>
              </a:solidFill>
            </a:endParaRPr>
          </a:p>
          <a:p>
            <a:pPr algn="ctr"/>
            <a:r>
              <a:rPr lang="en-US" altLang="en-US" sz="2800" i="1" dirty="0">
                <a:solidFill>
                  <a:srgbClr val="FFFF00"/>
                </a:solidFill>
              </a:rPr>
              <a:t>Faculty do not manage waitlists</a:t>
            </a:r>
            <a:br>
              <a:rPr lang="en-US" altLang="en-US" sz="2800" i="1" dirty="0">
                <a:solidFill>
                  <a:srgbClr val="FFFF00"/>
                </a:solidFill>
              </a:rPr>
            </a:br>
            <a:r>
              <a:rPr lang="en-US" altLang="en-US" sz="2800" i="1" dirty="0">
                <a:solidFill>
                  <a:srgbClr val="FFFF00"/>
                </a:solidFill>
              </a:rPr>
              <a:t>for some courses, including W4153.</a:t>
            </a:r>
          </a:p>
          <a:p>
            <a:pPr algn="ctr"/>
            <a:r>
              <a:rPr lang="en-US" altLang="en-US" sz="2800" i="1" dirty="0">
                <a:solidFill>
                  <a:srgbClr val="FFFF00"/>
                </a:solidFill>
              </a:rPr>
              <a:t>The academic admin staff in the</a:t>
            </a:r>
            <a:br>
              <a:rPr lang="en-US" altLang="en-US" sz="2800" i="1" dirty="0">
                <a:solidFill>
                  <a:srgbClr val="FFFF00"/>
                </a:solidFill>
              </a:rPr>
            </a:br>
            <a:r>
              <a:rPr lang="en-US" altLang="en-US" sz="2800" i="1" dirty="0">
                <a:solidFill>
                  <a:srgbClr val="FFFF00"/>
                </a:solidFill>
              </a:rPr>
              <a:t>CS Department manages the waitlist,</a:t>
            </a:r>
            <a:br>
              <a:rPr lang="en-US" altLang="en-US" sz="2800" i="1" dirty="0">
                <a:solidFill>
                  <a:srgbClr val="FFFF00"/>
                </a:solidFill>
              </a:rPr>
            </a:br>
            <a:r>
              <a:rPr lang="en-US" altLang="en-US" sz="2800" i="1" dirty="0">
                <a:solidFill>
                  <a:srgbClr val="FFFF00"/>
                </a:solidFill>
              </a:rPr>
              <a:t>priorities and enrollment.</a:t>
            </a:r>
          </a:p>
          <a:p>
            <a:pPr algn="ctr"/>
            <a:r>
              <a:rPr lang="en-US" altLang="en-US" sz="2800" i="1" dirty="0">
                <a:solidFill>
                  <a:srgbClr val="FFFF00"/>
                </a:solidFill>
              </a:rPr>
              <a:t>You should contact advising email:</a:t>
            </a:r>
          </a:p>
          <a:p>
            <a:pPr algn="ctr"/>
            <a:r>
              <a:rPr lang="en-US" altLang="en-US" sz="2800" dirty="0">
                <a:solidFill>
                  <a:srgbClr val="FFFF00"/>
                </a:solidFill>
              </a:rPr>
              <a:t>ug-advising, </a:t>
            </a:r>
            <a:r>
              <a:rPr lang="en-US" altLang="en-US" sz="2800" dirty="0" err="1">
                <a:solidFill>
                  <a:srgbClr val="FFFF00"/>
                </a:solidFill>
              </a:rPr>
              <a:t>ms</a:t>
            </a:r>
            <a:r>
              <a:rPr lang="en-US" altLang="en-US" sz="2800" dirty="0">
                <a:solidFill>
                  <a:srgbClr val="FFFF00"/>
                </a:solidFill>
              </a:rPr>
              <a:t>-advising, or </a:t>
            </a:r>
            <a:r>
              <a:rPr lang="en-US" altLang="en-US" sz="2800" dirty="0" err="1">
                <a:solidFill>
                  <a:srgbClr val="FFFF00"/>
                </a:solidFill>
              </a:rPr>
              <a:t>phd</a:t>
            </a:r>
            <a:r>
              <a:rPr lang="en-US" altLang="en-US" sz="2800" dirty="0">
                <a:solidFill>
                  <a:srgbClr val="FFFF00"/>
                </a:solidFill>
              </a:rPr>
              <a:t>-advising</a:t>
            </a:r>
            <a:br>
              <a:rPr lang="en-US" altLang="en-US" sz="2800" dirty="0">
                <a:solidFill>
                  <a:srgbClr val="FFFF00"/>
                </a:solidFill>
              </a:rPr>
            </a:br>
            <a:r>
              <a:rPr lang="en-US" altLang="en-US" sz="2800" dirty="0">
                <a:solidFill>
                  <a:srgbClr val="FFFF00"/>
                </a:solidFill>
              </a:rPr>
              <a:t>@</a:t>
            </a:r>
            <a:r>
              <a:rPr lang="en-US" altLang="en-US" sz="2800" dirty="0" err="1">
                <a:solidFill>
                  <a:srgbClr val="FFFF00"/>
                </a:solidFill>
              </a:rPr>
              <a:t>cs.columbia.edu</a:t>
            </a:r>
            <a:endParaRPr lang="en-US" altLang="en-US" sz="2800" dirty="0">
              <a:solidFill>
                <a:srgbClr val="FFFF00"/>
              </a:solidFill>
            </a:endParaRPr>
          </a:p>
          <a:p>
            <a:pPr algn="ctr"/>
            <a:endParaRPr lang="en-US" altLang="en-US" sz="2800" i="1" dirty="0">
              <a:solidFill>
                <a:schemeClr val="bg1"/>
              </a:solidFill>
            </a:endParaRPr>
          </a:p>
          <a:p>
            <a:pPr algn="ctr"/>
            <a:endParaRPr lang="en-US" altLang="en-US" sz="2800" i="1" dirty="0">
              <a:solidFill>
                <a:schemeClr val="bg1"/>
              </a:solidFill>
            </a:endParaRPr>
          </a:p>
          <a:p>
            <a:pPr algn="ct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 and Agenda</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287636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3D7C27-AE73-4F84-8E8A-89D4631ACD0F}"/>
              </a:ext>
            </a:extLst>
          </p:cNvPr>
          <p:cNvSpPr>
            <a:spLocks noGrp="1"/>
          </p:cNvSpPr>
          <p:nvPr>
            <p:ph idx="1"/>
          </p:nvPr>
        </p:nvSpPr>
        <p:spPr/>
        <p:txBody>
          <a:bodyPr/>
          <a:lstStyle/>
          <a:p>
            <a:pPr>
              <a:spcBef>
                <a:spcPts val="0"/>
              </a:spcBef>
              <a:spcAft>
                <a:spcPts val="0"/>
              </a:spcAft>
            </a:pPr>
            <a:r>
              <a:rPr lang="en-US" sz="1800" dirty="0"/>
              <a:t>Introduction</a:t>
            </a:r>
          </a:p>
          <a:p>
            <a:pPr lvl="1">
              <a:spcBef>
                <a:spcPts val="0"/>
              </a:spcBef>
              <a:spcAft>
                <a:spcPts val="0"/>
              </a:spcAft>
            </a:pPr>
            <a:r>
              <a:rPr lang="en-US" sz="1600" dirty="0"/>
              <a:t>Your instructor</a:t>
            </a:r>
          </a:p>
          <a:p>
            <a:pPr lvl="1">
              <a:spcBef>
                <a:spcPts val="0"/>
              </a:spcBef>
              <a:spcAft>
                <a:spcPts val="0"/>
              </a:spcAft>
            </a:pPr>
            <a:r>
              <a:rPr lang="en-US" sz="1600" dirty="0"/>
              <a:t>Course logistics, objectives, grading and overview</a:t>
            </a:r>
          </a:p>
          <a:p>
            <a:pPr>
              <a:spcBef>
                <a:spcPts val="0"/>
              </a:spcBef>
              <a:spcAft>
                <a:spcPts val="0"/>
              </a:spcAft>
            </a:pPr>
            <a:r>
              <a:rPr lang="en-US" sz="1800" dirty="0"/>
              <a:t>Overview of core concepts</a:t>
            </a:r>
          </a:p>
          <a:p>
            <a:pPr lvl="1">
              <a:spcBef>
                <a:spcPts val="0"/>
              </a:spcBef>
              <a:spcAft>
                <a:spcPts val="0"/>
              </a:spcAft>
            </a:pPr>
            <a:r>
              <a:rPr lang="en-US" sz="1600" dirty="0"/>
              <a:t>Cloud “computing”</a:t>
            </a:r>
          </a:p>
          <a:p>
            <a:pPr lvl="1">
              <a:spcBef>
                <a:spcPts val="0"/>
              </a:spcBef>
              <a:spcAft>
                <a:spcPts val="0"/>
              </a:spcAft>
            </a:pPr>
            <a:r>
              <a:rPr lang="en-US" sz="1600" dirty="0"/>
              <a:t>Microservices</a:t>
            </a:r>
          </a:p>
          <a:p>
            <a:pPr lvl="1">
              <a:spcBef>
                <a:spcPts val="0"/>
              </a:spcBef>
              <a:spcAft>
                <a:spcPts val="0"/>
              </a:spcAft>
            </a:pPr>
            <a:r>
              <a:rPr lang="en-US" sz="1600" dirty="0"/>
              <a:t>Full-stack web application, micro-frontend</a:t>
            </a:r>
          </a:p>
          <a:p>
            <a:pPr lvl="1">
              <a:spcBef>
                <a:spcPts val="0"/>
              </a:spcBef>
              <a:spcAft>
                <a:spcPts val="0"/>
              </a:spcAft>
            </a:pPr>
            <a:r>
              <a:rPr lang="en-US" sz="1600" dirty="0"/>
              <a:t>Design Patterns</a:t>
            </a:r>
          </a:p>
          <a:p>
            <a:pPr lvl="1">
              <a:spcBef>
                <a:spcPts val="0"/>
              </a:spcBef>
              <a:spcAft>
                <a:spcPts val="0"/>
              </a:spcAft>
            </a:pPr>
            <a:r>
              <a:rPr lang="en-US" sz="1600" dirty="0"/>
              <a:t>Domain Driven Design</a:t>
            </a:r>
          </a:p>
          <a:p>
            <a:pPr lvl="1">
              <a:spcBef>
                <a:spcPts val="0"/>
              </a:spcBef>
              <a:spcAft>
                <a:spcPts val="0"/>
              </a:spcAft>
            </a:pPr>
            <a:r>
              <a:rPr lang="en-US" sz="1600" dirty="0"/>
              <a:t>Virtual Machines, IaaS; 1 Project</a:t>
            </a:r>
          </a:p>
          <a:p>
            <a:pPr>
              <a:spcBef>
                <a:spcPts val="0"/>
              </a:spcBef>
              <a:spcAft>
                <a:spcPts val="0"/>
              </a:spcAft>
            </a:pPr>
            <a:r>
              <a:rPr lang="en-US" sz="1800" dirty="0"/>
              <a:t>Course first steps</a:t>
            </a:r>
          </a:p>
          <a:p>
            <a:pPr lvl="1">
              <a:spcBef>
                <a:spcPts val="0"/>
              </a:spcBef>
              <a:spcAft>
                <a:spcPts val="0"/>
              </a:spcAft>
            </a:pPr>
            <a:r>
              <a:rPr lang="en-US" sz="1600" dirty="0"/>
              <a:t>Form teams</a:t>
            </a:r>
          </a:p>
          <a:p>
            <a:pPr lvl="1">
              <a:spcBef>
                <a:spcPts val="0"/>
              </a:spcBef>
              <a:spcAft>
                <a:spcPts val="0"/>
              </a:spcAft>
            </a:pPr>
            <a:r>
              <a:rPr lang="en-US" sz="1600" dirty="0"/>
              <a:t>Individual assignment –</a:t>
            </a:r>
          </a:p>
          <a:p>
            <a:pPr lvl="2">
              <a:spcBef>
                <a:spcPts val="0"/>
              </a:spcBef>
              <a:spcAft>
                <a:spcPts val="0"/>
              </a:spcAft>
            </a:pPr>
            <a:r>
              <a:rPr lang="en-US" sz="1400" dirty="0"/>
              <a:t>Set up cloud account(s)</a:t>
            </a:r>
          </a:p>
          <a:p>
            <a:pPr lvl="2">
              <a:spcBef>
                <a:spcPts val="0"/>
              </a:spcBef>
              <a:spcAft>
                <a:spcPts val="0"/>
              </a:spcAft>
            </a:pPr>
            <a:r>
              <a:rPr lang="en-US" sz="1400" dirty="0"/>
              <a:t>Build and deploy ”Hello world!” application</a:t>
            </a:r>
          </a:p>
        </p:txBody>
      </p:sp>
      <p:sp>
        <p:nvSpPr>
          <p:cNvPr id="3" name="Title 2">
            <a:extLst>
              <a:ext uri="{FF2B5EF4-FFF2-40B4-BE49-F238E27FC236}">
                <a16:creationId xmlns:a16="http://schemas.microsoft.com/office/drawing/2014/main" id="{E15A1795-65AA-461A-9C4C-F3E8DEAEEFE2}"/>
              </a:ext>
            </a:extLst>
          </p:cNvPr>
          <p:cNvSpPr>
            <a:spLocks noGrp="1"/>
          </p:cNvSpPr>
          <p:nvPr>
            <p:ph type="title"/>
          </p:nvPr>
        </p:nvSpPr>
        <p:spPr/>
        <p:txBody>
          <a:bodyPr/>
          <a:lstStyle/>
          <a:p>
            <a:r>
              <a:rPr lang="en-US" dirty="0"/>
              <a:t>Contents and Agenda</a:t>
            </a:r>
          </a:p>
        </p:txBody>
      </p:sp>
    </p:spTree>
    <p:extLst>
      <p:ext uri="{BB962C8B-B14F-4D97-AF65-F5344CB8AC3E}">
        <p14:creationId xmlns:p14="http://schemas.microsoft.com/office/powerpoint/2010/main" val="35522075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Introduction</a:t>
            </a:r>
            <a:endParaRPr lang="en-US" altLang="en-US" sz="20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450837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Your Instructor(s)</a:t>
            </a:r>
          </a:p>
        </p:txBody>
      </p:sp>
    </p:spTree>
    <p:extLst>
      <p:ext uri="{BB962C8B-B14F-4D97-AF65-F5344CB8AC3E}">
        <p14:creationId xmlns:p14="http://schemas.microsoft.com/office/powerpoint/2010/main" val="40435726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Course </a:t>
            </a:r>
            <a:br>
              <a:rPr lang="en-US" sz="3600" dirty="0">
                <a:solidFill>
                  <a:schemeClr val="tx1"/>
                </a:solidFill>
              </a:rPr>
            </a:br>
            <a:r>
              <a:rPr lang="en-US" sz="3600" dirty="0">
                <a:solidFill>
                  <a:schemeClr val="tx1"/>
                </a:solidFill>
              </a:rPr>
              <a:t>logistics, objectives, grading</a:t>
            </a:r>
            <a:br>
              <a:rPr lang="en-US" sz="3600" dirty="0">
                <a:solidFill>
                  <a:schemeClr val="tx1"/>
                </a:solidFill>
              </a:rPr>
            </a:br>
            <a:r>
              <a:rPr lang="en-US" sz="3600" dirty="0">
                <a:solidFill>
                  <a:schemeClr val="tx1"/>
                </a:solidFill>
              </a:rPr>
              <a:t>overview</a:t>
            </a:r>
          </a:p>
        </p:txBody>
      </p:sp>
    </p:spTree>
    <p:extLst>
      <p:ext uri="{BB962C8B-B14F-4D97-AF65-F5344CB8AC3E}">
        <p14:creationId xmlns:p14="http://schemas.microsoft.com/office/powerpoint/2010/main" val="1706971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Core Concepts</a:t>
            </a: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5727867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Cloud Computing</a:t>
            </a:r>
          </a:p>
        </p:txBody>
      </p:sp>
    </p:spTree>
    <p:extLst>
      <p:ext uri="{BB962C8B-B14F-4D97-AF65-F5344CB8AC3E}">
        <p14:creationId xmlns:p14="http://schemas.microsoft.com/office/powerpoint/2010/main" val="40250933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Microservices</a:t>
            </a:r>
          </a:p>
        </p:txBody>
      </p:sp>
    </p:spTree>
    <p:extLst>
      <p:ext uri="{BB962C8B-B14F-4D97-AF65-F5344CB8AC3E}">
        <p14:creationId xmlns:p14="http://schemas.microsoft.com/office/powerpoint/2010/main" val="3215786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7EECEE2-E994-0535-D403-76CF21F5617D}"/>
              </a:ext>
            </a:extLst>
          </p:cNvPr>
          <p:cNvSpPr>
            <a:spLocks noGrp="1"/>
          </p:cNvSpPr>
          <p:nvPr>
            <p:ph idx="1"/>
          </p:nvPr>
        </p:nvSpPr>
        <p:spPr/>
        <p:txBody>
          <a:bodyPr/>
          <a:lstStyle/>
          <a:p>
            <a:pPr>
              <a:spcBef>
                <a:spcPts val="0"/>
              </a:spcBef>
              <a:spcAft>
                <a:spcPts val="200"/>
              </a:spcAft>
            </a:pPr>
            <a:r>
              <a:rPr lang="en-US" sz="1800" dirty="0"/>
              <a:t>Course Overview</a:t>
            </a:r>
          </a:p>
          <a:p>
            <a:pPr lvl="1">
              <a:spcBef>
                <a:spcPts val="0"/>
              </a:spcBef>
              <a:spcAft>
                <a:spcPts val="200"/>
              </a:spcAft>
            </a:pPr>
            <a:r>
              <a:rPr lang="en-US" sz="1600" dirty="0"/>
              <a:t>About your instructor.</a:t>
            </a:r>
          </a:p>
          <a:p>
            <a:pPr lvl="1">
              <a:spcBef>
                <a:spcPts val="0"/>
              </a:spcBef>
              <a:spcAft>
                <a:spcPts val="200"/>
              </a:spcAft>
            </a:pPr>
            <a:r>
              <a:rPr lang="en-US" sz="1600" dirty="0"/>
              <a:t>Course objectives, logistics, structure, grading, … …</a:t>
            </a:r>
          </a:p>
          <a:p>
            <a:pPr>
              <a:spcBef>
                <a:spcPts val="0"/>
              </a:spcBef>
              <a:spcAft>
                <a:spcPts val="200"/>
              </a:spcAft>
            </a:pPr>
            <a:r>
              <a:rPr lang="en-US" sz="1800" dirty="0"/>
              <a:t>Core Concepts</a:t>
            </a:r>
          </a:p>
          <a:p>
            <a:pPr lvl="1">
              <a:spcBef>
                <a:spcPts val="0"/>
              </a:spcBef>
              <a:spcAft>
                <a:spcPts val="200"/>
              </a:spcAft>
            </a:pPr>
            <a:r>
              <a:rPr lang="en-US" sz="1600" dirty="0"/>
              <a:t>Cloud computing concepts.</a:t>
            </a:r>
          </a:p>
          <a:p>
            <a:pPr lvl="1">
              <a:spcBef>
                <a:spcPts val="0"/>
              </a:spcBef>
              <a:spcAft>
                <a:spcPts val="200"/>
              </a:spcAft>
            </a:pPr>
            <a:r>
              <a:rPr lang="en-US" sz="1600" dirty="0"/>
              <a:t>Full stack web application.</a:t>
            </a:r>
          </a:p>
          <a:p>
            <a:pPr lvl="1">
              <a:spcBef>
                <a:spcPts val="0"/>
              </a:spcBef>
              <a:spcAft>
                <a:spcPts val="200"/>
              </a:spcAft>
            </a:pPr>
            <a:r>
              <a:rPr lang="en-US" sz="1600" dirty="0"/>
              <a:t>An aside on modeling.</a:t>
            </a:r>
          </a:p>
          <a:p>
            <a:pPr lvl="1">
              <a:spcBef>
                <a:spcPts val="0"/>
              </a:spcBef>
              <a:spcAft>
                <a:spcPts val="200"/>
              </a:spcAft>
            </a:pPr>
            <a:r>
              <a:rPr lang="en-US" sz="1600" dirty="0"/>
              <a:t>Microservices.</a:t>
            </a:r>
          </a:p>
          <a:p>
            <a:pPr lvl="1">
              <a:spcBef>
                <a:spcPts val="0"/>
              </a:spcBef>
              <a:spcAft>
                <a:spcPts val="200"/>
              </a:spcAft>
            </a:pPr>
            <a:r>
              <a:rPr lang="en-US" sz="1600" dirty="0"/>
              <a:t>Application development concepts.</a:t>
            </a:r>
          </a:p>
          <a:p>
            <a:pPr>
              <a:spcBef>
                <a:spcPts val="0"/>
              </a:spcBef>
              <a:spcAft>
                <a:spcPts val="200"/>
              </a:spcAft>
            </a:pPr>
            <a:r>
              <a:rPr lang="en-US" sz="1800" dirty="0"/>
              <a:t>Sprint 0 – Get Ready for the Remainder of the Course</a:t>
            </a:r>
          </a:p>
          <a:p>
            <a:pPr lvl="1">
              <a:spcBef>
                <a:spcPts val="0"/>
              </a:spcBef>
              <a:spcAft>
                <a:spcPts val="200"/>
              </a:spcAft>
            </a:pPr>
            <a:r>
              <a:rPr lang="en-US" sz="1600" dirty="0"/>
              <a:t>Form teams.</a:t>
            </a:r>
          </a:p>
          <a:p>
            <a:pPr lvl="1">
              <a:spcBef>
                <a:spcPts val="0"/>
              </a:spcBef>
              <a:spcAft>
                <a:spcPts val="200"/>
              </a:spcAft>
            </a:pPr>
            <a:r>
              <a:rPr lang="en-US" sz="1600" dirty="0"/>
              <a:t>Individual end-to-end project to validate that you are ready for the coursework.</a:t>
            </a:r>
          </a:p>
          <a:p>
            <a:pPr>
              <a:spcBef>
                <a:spcPts val="0"/>
              </a:spcBef>
              <a:spcAft>
                <a:spcPts val="200"/>
              </a:spcAft>
            </a:pPr>
            <a:r>
              <a:rPr lang="en-US" sz="1800" dirty="0"/>
              <a:t>Discussion, Questions, “Lab”</a:t>
            </a:r>
          </a:p>
        </p:txBody>
      </p:sp>
      <p:sp>
        <p:nvSpPr>
          <p:cNvPr id="5" name="Title 4">
            <a:extLst>
              <a:ext uri="{FF2B5EF4-FFF2-40B4-BE49-F238E27FC236}">
                <a16:creationId xmlns:a16="http://schemas.microsoft.com/office/drawing/2014/main" id="{E5B961A8-CC3B-827A-197A-7D4784B80BA3}"/>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0982358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177927-A608-4F88-C008-06D7BA4F7A2A}"/>
              </a:ext>
            </a:extLst>
          </p:cNvPr>
          <p:cNvSpPr>
            <a:spLocks noGrp="1"/>
          </p:cNvSpPr>
          <p:nvPr>
            <p:ph idx="1"/>
          </p:nvPr>
        </p:nvSpPr>
        <p:spPr>
          <a:xfrm>
            <a:off x="152400" y="514350"/>
            <a:ext cx="8839200" cy="4038600"/>
          </a:xfrm>
        </p:spPr>
        <p:txBody>
          <a:bodyPr/>
          <a:lstStyle/>
          <a:p>
            <a:pPr marL="0" indent="0">
              <a:buNone/>
            </a:pPr>
            <a:r>
              <a:rPr lang="en-US" sz="1600" b="1" dirty="0"/>
              <a:t>Microservice architecture is like building a Lego set. Instead of one big piece, you have many smaller pieces that you put together to create something awesome.</a:t>
            </a:r>
          </a:p>
          <a:p>
            <a:pPr>
              <a:buFont typeface="+mj-lt"/>
              <a:buAutoNum type="arabicPeriod"/>
            </a:pPr>
            <a:r>
              <a:rPr lang="en-US" sz="1400" b="1" dirty="0"/>
              <a:t>Decomposition</a:t>
            </a:r>
            <a:r>
              <a:rPr lang="en-US" sz="1400" dirty="0"/>
              <a:t>: Each small piece (or service) focuses on doing one specific thing really well, like a Lego piece for a car or a house.</a:t>
            </a:r>
          </a:p>
          <a:p>
            <a:pPr>
              <a:buFont typeface="+mj-lt"/>
              <a:buAutoNum type="arabicPeriod"/>
            </a:pPr>
            <a:r>
              <a:rPr lang="en-US" sz="1400" b="1" dirty="0"/>
              <a:t>Independence</a:t>
            </a:r>
            <a:r>
              <a:rPr lang="en-US" sz="1400" dirty="0"/>
              <a:t>: Each piece can be built and played with on its own without affecting the others. So, you can work on building the car while your friend builds the house.</a:t>
            </a:r>
          </a:p>
          <a:p>
            <a:pPr>
              <a:buFont typeface="+mj-lt"/>
              <a:buAutoNum type="arabicPeriod"/>
            </a:pPr>
            <a:r>
              <a:rPr lang="en-US" sz="1400" b="1" dirty="0"/>
              <a:t>Service Communication</a:t>
            </a:r>
            <a:r>
              <a:rPr lang="en-US" sz="1400" dirty="0"/>
              <a:t>: These pieces talk to each other using simple messages, kind of like passing notes in class.</a:t>
            </a:r>
          </a:p>
          <a:p>
            <a:pPr>
              <a:buFont typeface="+mj-lt"/>
              <a:buAutoNum type="arabicPeriod"/>
            </a:pPr>
            <a:r>
              <a:rPr lang="en-US" sz="1400" b="1" dirty="0"/>
              <a:t>Data Management</a:t>
            </a:r>
            <a:r>
              <a:rPr lang="en-US" sz="1400" dirty="0"/>
              <a:t>: Each piece has its own set of instructions (or data) that it follows, so you don’t mix up the car instructions with the house instructions.</a:t>
            </a:r>
          </a:p>
          <a:p>
            <a:pPr>
              <a:buFont typeface="+mj-lt"/>
              <a:buAutoNum type="arabicPeriod"/>
            </a:pPr>
            <a:r>
              <a:rPr lang="en-US" sz="1400" b="1" dirty="0"/>
              <a:t>Resilience</a:t>
            </a:r>
            <a:r>
              <a:rPr lang="en-US" sz="1400" dirty="0"/>
              <a:t>: If one piece breaks, it doesn’t ruin the whole set. You can still play with the rest of the pieces.</a:t>
            </a:r>
          </a:p>
          <a:p>
            <a:pPr>
              <a:buFont typeface="+mj-lt"/>
              <a:buAutoNum type="arabicPeriod"/>
            </a:pPr>
            <a:r>
              <a:rPr lang="en-US" sz="1400" b="1" dirty="0"/>
              <a:t>Scalability</a:t>
            </a:r>
            <a:r>
              <a:rPr lang="en-US" sz="1400" dirty="0"/>
              <a:t>: If you want more cars or houses, you can just make more of those specific pieces without having to build everything from scratch.</a:t>
            </a:r>
          </a:p>
          <a:p>
            <a:pPr>
              <a:buFont typeface="+mj-lt"/>
              <a:buAutoNum type="arabicPeriod"/>
            </a:pPr>
            <a:r>
              <a:rPr lang="en-US" sz="1400" b="1" dirty="0"/>
              <a:t>Deployment and DevOps</a:t>
            </a:r>
            <a:r>
              <a:rPr lang="en-US" sz="1400" dirty="0"/>
              <a:t>: Putting together the Lego set is easy because each piece is like a little container that you can easily stack and organize.</a:t>
            </a:r>
          </a:p>
          <a:p>
            <a:pPr>
              <a:buFont typeface="+mj-lt"/>
              <a:buAutoNum type="arabicPeriod"/>
            </a:pPr>
            <a:r>
              <a:rPr lang="en-US" sz="1400" b="1" dirty="0"/>
              <a:t>Monitoring and Observability</a:t>
            </a:r>
            <a:r>
              <a:rPr lang="en-US" sz="1400" dirty="0"/>
              <a:t>: You keep an eye on your Lego set to make sure everything is working smoothly and fix any problems that come up.</a:t>
            </a:r>
          </a:p>
        </p:txBody>
      </p:sp>
      <p:sp>
        <p:nvSpPr>
          <p:cNvPr id="3" name="Title 2">
            <a:extLst>
              <a:ext uri="{FF2B5EF4-FFF2-40B4-BE49-F238E27FC236}">
                <a16:creationId xmlns:a16="http://schemas.microsoft.com/office/drawing/2014/main" id="{59D38EB3-DC9E-C1C7-2D3F-D97E0F27B22F}"/>
              </a:ext>
            </a:extLst>
          </p:cNvPr>
          <p:cNvSpPr>
            <a:spLocks noGrp="1"/>
          </p:cNvSpPr>
          <p:nvPr>
            <p:ph type="title"/>
          </p:nvPr>
        </p:nvSpPr>
        <p:spPr/>
        <p:txBody>
          <a:bodyPr/>
          <a:lstStyle/>
          <a:p>
            <a:r>
              <a:rPr lang="en-US" dirty="0"/>
              <a:t>Characteristics</a:t>
            </a:r>
          </a:p>
        </p:txBody>
      </p:sp>
      <p:sp>
        <p:nvSpPr>
          <p:cNvPr id="5" name="TextBox 4">
            <a:extLst>
              <a:ext uri="{FF2B5EF4-FFF2-40B4-BE49-F238E27FC236}">
                <a16:creationId xmlns:a16="http://schemas.microsoft.com/office/drawing/2014/main" id="{63BD5658-2134-FB64-500B-6C8630A96BDD}"/>
              </a:ext>
            </a:extLst>
          </p:cNvPr>
          <p:cNvSpPr txBox="1"/>
          <p:nvPr/>
        </p:nvSpPr>
        <p:spPr>
          <a:xfrm>
            <a:off x="1371600" y="4411897"/>
            <a:ext cx="6781800" cy="246221"/>
          </a:xfrm>
          <a:prstGeom prst="rect">
            <a:avLst/>
          </a:prstGeom>
          <a:noFill/>
        </p:spPr>
        <p:txBody>
          <a:bodyPr wrap="square">
            <a:spAutoFit/>
          </a:bodyPr>
          <a:lstStyle/>
          <a:p>
            <a:r>
              <a:rPr lang="en-US" sz="1000" dirty="0"/>
              <a:t>https://</a:t>
            </a:r>
            <a:r>
              <a:rPr lang="en-US" sz="1000" dirty="0" err="1"/>
              <a:t>medium.com</a:t>
            </a:r>
            <a:r>
              <a:rPr lang="en-US" sz="1000" dirty="0"/>
              <a:t>/@</a:t>
            </a:r>
            <a:r>
              <a:rPr lang="en-US" sz="1000" dirty="0" err="1"/>
              <a:t>srajsonu</a:t>
            </a:r>
            <a:r>
              <a:rPr lang="en-US" sz="1000" dirty="0"/>
              <a:t>/designing-resilient-systems-microservices-architecture-patterns-explained-2edb52ac4f72</a:t>
            </a:r>
          </a:p>
        </p:txBody>
      </p:sp>
    </p:spTree>
    <p:extLst>
      <p:ext uri="{BB962C8B-B14F-4D97-AF65-F5344CB8AC3E}">
        <p14:creationId xmlns:p14="http://schemas.microsoft.com/office/powerpoint/2010/main" val="2582497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Full Stack (Web) Applications,</a:t>
            </a:r>
            <a:br>
              <a:rPr lang="en-US" sz="3600" dirty="0">
                <a:solidFill>
                  <a:schemeClr val="tx1"/>
                </a:solidFill>
              </a:rPr>
            </a:br>
            <a:r>
              <a:rPr lang="en-US" sz="3600" dirty="0">
                <a:solidFill>
                  <a:schemeClr val="tx1"/>
                </a:solidFill>
              </a:rPr>
              <a:t>Micro-frontend</a:t>
            </a:r>
          </a:p>
        </p:txBody>
      </p:sp>
    </p:spTree>
    <p:extLst>
      <p:ext uri="{BB962C8B-B14F-4D97-AF65-F5344CB8AC3E}">
        <p14:creationId xmlns:p14="http://schemas.microsoft.com/office/powerpoint/2010/main" val="41425160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W4156: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6455812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52400" y="2724150"/>
            <a:ext cx="8839200" cy="1905000"/>
          </a:xfrm>
        </p:spPr>
        <p:txBody>
          <a:bodyPr/>
          <a:lstStyle/>
          <a:p>
            <a:r>
              <a:rPr lang="en-US" sz="1600" dirty="0"/>
              <a:t>My preferences are to replace React with Angular, and Node with Flask.</a:t>
            </a:r>
          </a:p>
          <a:p>
            <a:r>
              <a:rPr lang="en-US" sz="1600" dirty="0"/>
              <a:t>There are three projects to design, develop, test, deploy, ... ...</a:t>
            </a:r>
          </a:p>
          <a:p>
            <a:pPr marL="800100" lvl="1" indent="-342900">
              <a:buFont typeface="+mj-lt"/>
              <a:buAutoNum type="arabicPeriod"/>
            </a:pPr>
            <a:r>
              <a:rPr lang="en-US" sz="1400" dirty="0"/>
              <a:t>Browser UI application.</a:t>
            </a:r>
          </a:p>
          <a:p>
            <a:pPr marL="800100" lvl="1" indent="-342900">
              <a:buFont typeface="+mj-lt"/>
              <a:buAutoNum type="arabicPeriod"/>
            </a:pPr>
            <a:r>
              <a:rPr lang="en-US" sz="1400" dirty="0"/>
              <a:t>Microservice.</a:t>
            </a:r>
          </a:p>
          <a:p>
            <a:pPr marL="800100" lvl="1" indent="-342900">
              <a:buFont typeface="+mj-lt"/>
              <a:buAutoNum type="arabicPeriod"/>
            </a:pPr>
            <a:r>
              <a:rPr lang="en-US" sz="1400" dirty="0"/>
              <a:t>Database.</a:t>
            </a:r>
          </a:p>
          <a:p>
            <a:pPr marL="400050"/>
            <a:r>
              <a:rPr lang="en-US" sz="1600" dirty="0"/>
              <a:t>We will initial have two deployments: local machine, virtual machine.</a:t>
            </a:r>
            <a:br>
              <a:rPr lang="en-US" sz="1600" dirty="0"/>
            </a:br>
            <a:r>
              <a:rPr lang="en-US" sz="1600" dirty="0"/>
              <a:t>We will ignore the database for step 1.</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97859"/>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2380199"/>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Tree>
    <p:extLst>
      <p:ext uri="{BB962C8B-B14F-4D97-AF65-F5344CB8AC3E}">
        <p14:creationId xmlns:p14="http://schemas.microsoft.com/office/powerpoint/2010/main" val="2980989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Virtualization,</a:t>
            </a:r>
            <a:br>
              <a:rPr lang="en-US" sz="3600" dirty="0">
                <a:solidFill>
                  <a:schemeClr val="tx1"/>
                </a:solidFill>
              </a:rPr>
            </a:br>
            <a:r>
              <a:rPr lang="en-US" sz="3600" dirty="0">
                <a:solidFill>
                  <a:schemeClr val="tx1"/>
                </a:solidFill>
              </a:rPr>
              <a:t>Infrastructure-as-a-Service</a:t>
            </a:r>
          </a:p>
        </p:txBody>
      </p:sp>
    </p:spTree>
    <p:extLst>
      <p:ext uri="{BB962C8B-B14F-4D97-AF65-F5344CB8AC3E}">
        <p14:creationId xmlns:p14="http://schemas.microsoft.com/office/powerpoint/2010/main" val="7501090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Design Patterns</a:t>
            </a:r>
          </a:p>
        </p:txBody>
      </p:sp>
    </p:spTree>
    <p:extLst>
      <p:ext uri="{BB962C8B-B14F-4D97-AF65-F5344CB8AC3E}">
        <p14:creationId xmlns:p14="http://schemas.microsoft.com/office/powerpoint/2010/main" val="210667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3A5771-2448-6CCF-2125-BE075B9D9F98}"/>
              </a:ext>
            </a:extLst>
          </p:cNvPr>
          <p:cNvSpPr>
            <a:spLocks noGrp="1"/>
          </p:cNvSpPr>
          <p:nvPr>
            <p:ph idx="1"/>
          </p:nvPr>
        </p:nvSpPr>
        <p:spPr/>
        <p:txBody>
          <a:bodyPr/>
          <a:lstStyle/>
          <a:p>
            <a:r>
              <a:rPr lang="en-US" dirty="0"/>
              <a:t>https://</a:t>
            </a:r>
            <a:r>
              <a:rPr lang="en-US" dirty="0" err="1"/>
              <a:t>medium.com</a:t>
            </a:r>
            <a:r>
              <a:rPr lang="en-US" dirty="0"/>
              <a:t>/@</a:t>
            </a:r>
            <a:r>
              <a:rPr lang="en-US" dirty="0" err="1"/>
              <a:t>srajsonu</a:t>
            </a:r>
            <a:r>
              <a:rPr lang="en-US" dirty="0"/>
              <a:t>/designing-resilient-systems-microservices-architecture-patterns-explained-2edb52ac4f72</a:t>
            </a:r>
          </a:p>
        </p:txBody>
      </p:sp>
      <p:sp>
        <p:nvSpPr>
          <p:cNvPr id="3" name="Title 2">
            <a:extLst>
              <a:ext uri="{FF2B5EF4-FFF2-40B4-BE49-F238E27FC236}">
                <a16:creationId xmlns:a16="http://schemas.microsoft.com/office/drawing/2014/main" id="{0AD2A815-5B62-29E3-FCC6-922BADC8C6D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677035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Cloud Computing – Core Concepts</a:t>
            </a:r>
          </a:p>
        </p:txBody>
      </p:sp>
      <p:sp>
        <p:nvSpPr>
          <p:cNvPr id="2" name="TextBox 9">
            <a:extLst>
              <a:ext uri="{FF2B5EF4-FFF2-40B4-BE49-F238E27FC236}">
                <a16:creationId xmlns:a16="http://schemas.microsoft.com/office/drawing/2014/main" id="{F371E559-DD1E-9175-DAF6-B6812EEF0B3E}"/>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12518497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041F54-630D-3043-A48A-DCCA173C74B3}"/>
              </a:ext>
            </a:extLst>
          </p:cNvPr>
          <p:cNvSpPr>
            <a:spLocks noGrp="1"/>
          </p:cNvSpPr>
          <p:nvPr>
            <p:ph idx="1"/>
          </p:nvPr>
        </p:nvSpPr>
        <p:spPr>
          <a:xfrm>
            <a:off x="152400" y="590550"/>
            <a:ext cx="8839200" cy="914400"/>
          </a:xfrm>
        </p:spPr>
        <p:txBody>
          <a:bodyPr/>
          <a:lstStyle/>
          <a:p>
            <a:r>
              <a:rPr lang="en-US" sz="1200" dirty="0"/>
              <a:t>"Cloud computing is an information technology (IT) paradigm that enables ubiquitous access to shared pools of configurable system resources and higher-level services that can be rapidly provisioned with minimal management effort, often over the Internet. Cloud computing relies on sharing of resources to achieve coherence and economies of scale, similar to a public utility." (</a:t>
            </a:r>
            <a:r>
              <a:rPr lang="en-US" sz="1200" u="sng" dirty="0">
                <a:hlinkClick r:id="rId2"/>
              </a:rPr>
              <a:t>https://en.wikipedia.org/wiki/Cloud_computing</a:t>
            </a:r>
            <a:r>
              <a:rPr lang="en-US" sz="1200" dirty="0"/>
              <a:t>)</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pic>
        <p:nvPicPr>
          <p:cNvPr id="4" name="Picture 3">
            <a:extLst>
              <a:ext uri="{FF2B5EF4-FFF2-40B4-BE49-F238E27FC236}">
                <a16:creationId xmlns:a16="http://schemas.microsoft.com/office/drawing/2014/main" id="{DD9EA960-2C77-2D45-8436-797D593E5B5D}"/>
              </a:ext>
            </a:extLst>
          </p:cNvPr>
          <p:cNvPicPr>
            <a:picLocks noChangeAspect="1"/>
          </p:cNvPicPr>
          <p:nvPr/>
        </p:nvPicPr>
        <p:blipFill>
          <a:blip r:embed="rId3"/>
          <a:stretch>
            <a:fillRect/>
          </a:stretch>
        </p:blipFill>
        <p:spPr>
          <a:xfrm>
            <a:off x="9728" y="1412092"/>
            <a:ext cx="3857786" cy="3493348"/>
          </a:xfrm>
          <a:prstGeom prst="rect">
            <a:avLst/>
          </a:prstGeom>
        </p:spPr>
      </p:pic>
      <p:pic>
        <p:nvPicPr>
          <p:cNvPr id="5" name="Picture 4">
            <a:extLst>
              <a:ext uri="{FF2B5EF4-FFF2-40B4-BE49-F238E27FC236}">
                <a16:creationId xmlns:a16="http://schemas.microsoft.com/office/drawing/2014/main" id="{B3BF981A-0997-3248-8A58-7153B22B2F8D}"/>
              </a:ext>
            </a:extLst>
          </p:cNvPr>
          <p:cNvPicPr>
            <a:picLocks noChangeAspect="1"/>
          </p:cNvPicPr>
          <p:nvPr/>
        </p:nvPicPr>
        <p:blipFill>
          <a:blip r:embed="rId4"/>
          <a:stretch>
            <a:fillRect/>
          </a:stretch>
        </p:blipFill>
        <p:spPr>
          <a:xfrm>
            <a:off x="4047592" y="1504950"/>
            <a:ext cx="4973191" cy="3103974"/>
          </a:xfrm>
          <a:prstGeom prst="rect">
            <a:avLst/>
          </a:prstGeom>
        </p:spPr>
      </p:pic>
      <p:sp>
        <p:nvSpPr>
          <p:cNvPr id="6" name="TextBox 5">
            <a:extLst>
              <a:ext uri="{FF2B5EF4-FFF2-40B4-BE49-F238E27FC236}">
                <a16:creationId xmlns:a16="http://schemas.microsoft.com/office/drawing/2014/main" id="{44866BA9-4E19-D84E-83EB-DAF3430368BA}"/>
              </a:ext>
            </a:extLst>
          </p:cNvPr>
          <p:cNvSpPr txBox="1"/>
          <p:nvPr/>
        </p:nvSpPr>
        <p:spPr>
          <a:xfrm>
            <a:off x="5334000" y="1281287"/>
            <a:ext cx="1806905" cy="261610"/>
          </a:xfrm>
          <a:prstGeom prst="rect">
            <a:avLst/>
          </a:prstGeom>
          <a:noFill/>
        </p:spPr>
        <p:txBody>
          <a:bodyPr wrap="none" rtlCol="0">
            <a:spAutoFit/>
          </a:bodyPr>
          <a:lstStyle/>
          <a:p>
            <a:r>
              <a:rPr lang="en-US" sz="1100" dirty="0"/>
              <a:t>NIST Reference Architecture</a:t>
            </a:r>
          </a:p>
        </p:txBody>
      </p:sp>
    </p:spTree>
    <p:extLst>
      <p:ext uri="{BB962C8B-B14F-4D97-AF65-F5344CB8AC3E}">
        <p14:creationId xmlns:p14="http://schemas.microsoft.com/office/powerpoint/2010/main" val="31407091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1905398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372815"/>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Course Overview</a:t>
            </a:r>
          </a:p>
          <a:p>
            <a:pPr algn="ctr"/>
            <a:endParaRPr lang="en-US" altLang="en-US" sz="28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0705536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42211599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6CE573-D0F2-45AB-8F38-EDE042DECF80}"/>
              </a:ext>
            </a:extLst>
          </p:cNvPr>
          <p:cNvSpPr>
            <a:spLocks noGrp="1"/>
          </p:cNvSpPr>
          <p:nvPr>
            <p:ph idx="1"/>
          </p:nvPr>
        </p:nvSpPr>
        <p:spPr>
          <a:xfrm>
            <a:off x="152400" y="447494"/>
            <a:ext cx="4267200" cy="4257856"/>
          </a:xfrm>
        </p:spPr>
        <p:txBody>
          <a:bodyPr/>
          <a:lstStyle/>
          <a:p>
            <a:pPr>
              <a:spcBef>
                <a:spcPts val="0"/>
              </a:spcBef>
            </a:pPr>
            <a:r>
              <a:rPr lang="en-US" sz="1100" dirty="0"/>
              <a:t>Note: Cannot show all of the technology and  connections with creating spaghetti.</a:t>
            </a:r>
          </a:p>
          <a:p>
            <a:pPr>
              <a:spcBef>
                <a:spcPts val="0"/>
              </a:spcBef>
            </a:pPr>
            <a:r>
              <a:rPr lang="en-US" sz="1100" dirty="0"/>
              <a:t>Databases/Storage:</a:t>
            </a:r>
          </a:p>
          <a:p>
            <a:pPr lvl="1">
              <a:spcBef>
                <a:spcPts val="0"/>
              </a:spcBef>
            </a:pPr>
            <a:r>
              <a:rPr lang="en-US" sz="1050" dirty="0"/>
              <a:t>RDS</a:t>
            </a:r>
          </a:p>
          <a:p>
            <a:pPr lvl="1">
              <a:spcBef>
                <a:spcPts val="0"/>
              </a:spcBef>
            </a:pPr>
            <a:r>
              <a:rPr lang="en-US" sz="1050" dirty="0"/>
              <a:t>DynamoDB</a:t>
            </a:r>
          </a:p>
          <a:p>
            <a:pPr lvl="1">
              <a:spcBef>
                <a:spcPts val="0"/>
              </a:spcBef>
            </a:pPr>
            <a:r>
              <a:rPr lang="en-US" sz="1050" dirty="0"/>
              <a:t>MongoDB (or Document DB)</a:t>
            </a:r>
          </a:p>
          <a:p>
            <a:pPr lvl="1">
              <a:spcBef>
                <a:spcPts val="0"/>
              </a:spcBef>
            </a:pPr>
            <a:r>
              <a:rPr lang="en-US" sz="1050" dirty="0"/>
              <a:t>Neptune (or Neo4j)</a:t>
            </a:r>
          </a:p>
          <a:p>
            <a:pPr lvl="1">
              <a:spcBef>
                <a:spcPts val="0"/>
              </a:spcBef>
            </a:pPr>
            <a:r>
              <a:rPr lang="en-US" sz="1050" dirty="0"/>
              <a:t>S3</a:t>
            </a:r>
          </a:p>
          <a:p>
            <a:pPr>
              <a:spcBef>
                <a:spcPts val="0"/>
              </a:spcBef>
            </a:pPr>
            <a:r>
              <a:rPr lang="en-US" sz="1100" dirty="0"/>
              <a:t>Networking/Communication:</a:t>
            </a:r>
          </a:p>
          <a:p>
            <a:pPr lvl="1">
              <a:spcBef>
                <a:spcPts val="0"/>
              </a:spcBef>
            </a:pPr>
            <a:r>
              <a:rPr lang="en-US" sz="1050" dirty="0"/>
              <a:t>Route 53 (DNS)</a:t>
            </a:r>
          </a:p>
          <a:p>
            <a:pPr lvl="1">
              <a:spcBef>
                <a:spcPts val="0"/>
              </a:spcBef>
            </a:pPr>
            <a:r>
              <a:rPr lang="en-US" sz="1050" dirty="0"/>
              <a:t>Certificate Management</a:t>
            </a:r>
          </a:p>
          <a:p>
            <a:pPr lvl="1">
              <a:spcBef>
                <a:spcPts val="0"/>
              </a:spcBef>
            </a:pPr>
            <a:r>
              <a:rPr lang="en-US" sz="1050" dirty="0"/>
              <a:t>CloudFront</a:t>
            </a:r>
          </a:p>
          <a:p>
            <a:pPr lvl="1">
              <a:spcBef>
                <a:spcPts val="0"/>
              </a:spcBef>
            </a:pPr>
            <a:r>
              <a:rPr lang="en-US" sz="1050" dirty="0"/>
              <a:t>VPC</a:t>
            </a:r>
          </a:p>
          <a:p>
            <a:pPr lvl="1">
              <a:spcBef>
                <a:spcPts val="0"/>
              </a:spcBef>
            </a:pPr>
            <a:r>
              <a:rPr lang="en-US" sz="1050" dirty="0"/>
              <a:t>API Gateway</a:t>
            </a:r>
          </a:p>
          <a:p>
            <a:pPr>
              <a:spcBef>
                <a:spcPts val="0"/>
              </a:spcBef>
            </a:pPr>
            <a:r>
              <a:rPr lang="en-US" sz="1100" dirty="0"/>
              <a:t>Compute:</a:t>
            </a:r>
          </a:p>
          <a:p>
            <a:pPr lvl="1">
              <a:spcBef>
                <a:spcPts val="0"/>
              </a:spcBef>
            </a:pPr>
            <a:r>
              <a:rPr lang="en-US" sz="1050" dirty="0"/>
              <a:t>EC2</a:t>
            </a:r>
          </a:p>
          <a:p>
            <a:pPr lvl="1">
              <a:spcBef>
                <a:spcPts val="0"/>
              </a:spcBef>
            </a:pPr>
            <a:r>
              <a:rPr lang="en-US" sz="1050" dirty="0"/>
              <a:t>Elastic Beanstalk</a:t>
            </a:r>
          </a:p>
          <a:p>
            <a:pPr lvl="1">
              <a:spcBef>
                <a:spcPts val="0"/>
              </a:spcBef>
            </a:pPr>
            <a:r>
              <a:rPr lang="en-US" sz="1050" dirty="0"/>
              <a:t>Elastic Container Service (or Docker)</a:t>
            </a:r>
          </a:p>
          <a:p>
            <a:pPr lvl="1">
              <a:spcBef>
                <a:spcPts val="0"/>
              </a:spcBef>
            </a:pPr>
            <a:r>
              <a:rPr lang="en-US" sz="1050" dirty="0"/>
              <a:t>Lambda Functions</a:t>
            </a:r>
          </a:p>
          <a:p>
            <a:pPr>
              <a:spcBef>
                <a:spcPts val="0"/>
              </a:spcBef>
            </a:pPr>
            <a:r>
              <a:rPr lang="en-US" sz="1100" dirty="0"/>
              <a:t>Integration/collaboration:</a:t>
            </a:r>
          </a:p>
          <a:p>
            <a:pPr lvl="1">
              <a:spcBef>
                <a:spcPts val="0"/>
              </a:spcBef>
            </a:pPr>
            <a:r>
              <a:rPr lang="en-US" sz="900" dirty="0"/>
              <a:t>SNS, SQS</a:t>
            </a:r>
          </a:p>
          <a:p>
            <a:pPr lvl="1">
              <a:spcBef>
                <a:spcPts val="0"/>
              </a:spcBef>
            </a:pPr>
            <a:r>
              <a:rPr lang="en-US" sz="900" dirty="0"/>
              <a:t>Email</a:t>
            </a:r>
          </a:p>
          <a:p>
            <a:pPr lvl="1">
              <a:spcBef>
                <a:spcPts val="0"/>
              </a:spcBef>
            </a:pPr>
            <a:r>
              <a:rPr lang="en-US" sz="900" dirty="0"/>
              <a:t>Slack</a:t>
            </a:r>
          </a:p>
          <a:p>
            <a:pPr>
              <a:spcBef>
                <a:spcPts val="0"/>
              </a:spcBef>
            </a:pPr>
            <a:r>
              <a:rPr lang="en-US" sz="1100" dirty="0"/>
              <a:t>Continuous Integration/Continuous Deployment:</a:t>
            </a:r>
          </a:p>
          <a:p>
            <a:pPr lvl="1">
              <a:spcBef>
                <a:spcPts val="0"/>
              </a:spcBef>
            </a:pPr>
            <a:r>
              <a:rPr lang="en-US" sz="900" dirty="0"/>
              <a:t>Code Commit, Code Pipeline</a:t>
            </a:r>
          </a:p>
          <a:p>
            <a:pPr lvl="1">
              <a:spcBef>
                <a:spcPts val="0"/>
              </a:spcBef>
            </a:pPr>
            <a:r>
              <a:rPr lang="en-US" sz="900" dirty="0"/>
              <a:t>Or GitHub and actions</a:t>
            </a:r>
          </a:p>
          <a:p>
            <a:pPr>
              <a:spcBef>
                <a:spcPts val="0"/>
              </a:spcBef>
            </a:pPr>
            <a:endParaRPr lang="en-US" sz="1100" dirty="0"/>
          </a:p>
        </p:txBody>
      </p:sp>
      <p:sp>
        <p:nvSpPr>
          <p:cNvPr id="3" name="Title 2">
            <a:extLst>
              <a:ext uri="{FF2B5EF4-FFF2-40B4-BE49-F238E27FC236}">
                <a16:creationId xmlns:a16="http://schemas.microsoft.com/office/drawing/2014/main" id="{E74FC661-1D9F-47BA-937B-9F5DD6B46130}"/>
              </a:ext>
            </a:extLst>
          </p:cNvPr>
          <p:cNvSpPr>
            <a:spLocks noGrp="1"/>
          </p:cNvSpPr>
          <p:nvPr>
            <p:ph type="title"/>
          </p:nvPr>
        </p:nvSpPr>
        <p:spPr/>
        <p:txBody>
          <a:bodyPr/>
          <a:lstStyle/>
          <a:p>
            <a:r>
              <a:rPr lang="en-US" dirty="0"/>
              <a:t>Motivating Sample Application (Topology)</a:t>
            </a:r>
          </a:p>
        </p:txBody>
      </p:sp>
      <p:pic>
        <p:nvPicPr>
          <p:cNvPr id="5" name="Picture 4">
            <a:extLst>
              <a:ext uri="{FF2B5EF4-FFF2-40B4-BE49-F238E27FC236}">
                <a16:creationId xmlns:a16="http://schemas.microsoft.com/office/drawing/2014/main" id="{793E4E5F-356D-4F49-9A33-A597FB0568A3}"/>
              </a:ext>
            </a:extLst>
          </p:cNvPr>
          <p:cNvPicPr>
            <a:picLocks noChangeAspect="1"/>
          </p:cNvPicPr>
          <p:nvPr/>
        </p:nvPicPr>
        <p:blipFill>
          <a:blip r:embed="rId2"/>
          <a:stretch>
            <a:fillRect/>
          </a:stretch>
        </p:blipFill>
        <p:spPr>
          <a:xfrm>
            <a:off x="4267200" y="561975"/>
            <a:ext cx="4439750" cy="4019550"/>
          </a:xfrm>
          <a:prstGeom prst="rect">
            <a:avLst/>
          </a:prstGeom>
        </p:spPr>
      </p:pic>
    </p:spTree>
    <p:extLst>
      <p:ext uri="{BB962C8B-B14F-4D97-AF65-F5344CB8AC3E}">
        <p14:creationId xmlns:p14="http://schemas.microsoft.com/office/powerpoint/2010/main" val="15863608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A38A33-A622-7486-299B-B00F35085916}"/>
              </a:ext>
            </a:extLst>
          </p:cNvPr>
          <p:cNvSpPr>
            <a:spLocks noGrp="1"/>
          </p:cNvSpPr>
          <p:nvPr>
            <p:ph idx="1"/>
          </p:nvPr>
        </p:nvSpPr>
        <p:spPr/>
        <p:txBody>
          <a:bodyPr/>
          <a:lstStyle/>
          <a:p>
            <a:pPr>
              <a:spcBef>
                <a:spcPts val="100"/>
              </a:spcBef>
            </a:pPr>
            <a:r>
              <a:rPr lang="en-US" sz="1600" dirty="0"/>
              <a:t>Economy of scale:</a:t>
            </a:r>
          </a:p>
          <a:p>
            <a:pPr lvl="1">
              <a:spcBef>
                <a:spcPts val="100"/>
              </a:spcBef>
            </a:pPr>
            <a:r>
              <a:rPr lang="en-US" sz="1400" dirty="0"/>
              <a:t>There are fixed costs for a data center. One big data center of size N is more cost effective than N data centers.</a:t>
            </a:r>
          </a:p>
          <a:p>
            <a:pPr lvl="1">
              <a:spcBef>
                <a:spcPts val="100"/>
              </a:spcBef>
            </a:pPr>
            <a:r>
              <a:rPr lang="en-US" sz="1400" dirty="0"/>
              <a:t>The cloud service provider (CSP) can “buy in bulk” from HW suppliers.</a:t>
            </a:r>
          </a:p>
          <a:p>
            <a:pPr>
              <a:spcBef>
                <a:spcPts val="100"/>
              </a:spcBef>
            </a:pPr>
            <a:r>
              <a:rPr lang="en-US" sz="1600" dirty="0"/>
              <a:t>The average matters:</a:t>
            </a:r>
          </a:p>
          <a:p>
            <a:pPr lvl="1">
              <a:spcBef>
                <a:spcPts val="100"/>
              </a:spcBef>
            </a:pPr>
            <a:r>
              <a:rPr lang="en-US" sz="1400" dirty="0"/>
              <a:t>A company has to over provision resources to deal with surges in load/requests.</a:t>
            </a:r>
            <a:br>
              <a:rPr lang="en-US" sz="1400" dirty="0"/>
            </a:br>
            <a:r>
              <a:rPr lang="en-US" sz="1400" dirty="0"/>
              <a:t>Over provisioning by 3x is common.</a:t>
            </a:r>
          </a:p>
          <a:p>
            <a:pPr lvl="1">
              <a:spcBef>
                <a:spcPts val="100"/>
              </a:spcBef>
            </a:pPr>
            <a:r>
              <a:rPr lang="en-US" sz="1400" dirty="0"/>
              <a:t>The CSP can rely on averages. Not all N tenants will have surges at the same time.</a:t>
            </a:r>
            <a:br>
              <a:rPr lang="en-US" sz="1400" dirty="0"/>
            </a:br>
            <a:r>
              <a:rPr lang="en-US" sz="1400" dirty="0"/>
              <a:t>So, the CSP can over provision by a smaller amount than 3*N.</a:t>
            </a:r>
          </a:p>
          <a:p>
            <a:pPr>
              <a:spcBef>
                <a:spcPts val="100"/>
              </a:spcBef>
            </a:pPr>
            <a:r>
              <a:rPr lang="en-US" sz="1600" dirty="0"/>
              <a:t>Elastic capacity:</a:t>
            </a:r>
          </a:p>
          <a:p>
            <a:pPr lvl="1">
              <a:spcBef>
                <a:spcPts val="100"/>
              </a:spcBef>
            </a:pPr>
            <a:r>
              <a:rPr lang="en-US" sz="1400" dirty="0"/>
              <a:t>Tenants do not need to over-provision.</a:t>
            </a:r>
          </a:p>
          <a:p>
            <a:pPr lvl="1">
              <a:spcBef>
                <a:spcPts val="100"/>
              </a:spcBef>
            </a:pPr>
            <a:r>
              <a:rPr lang="en-US" sz="1400" dirty="0"/>
              <a:t>They can “request” additional resources when there is a surge and then release.</a:t>
            </a:r>
          </a:p>
          <a:p>
            <a:pPr>
              <a:spcBef>
                <a:spcPts val="100"/>
              </a:spcBef>
            </a:pPr>
            <a:r>
              <a:rPr lang="en-US" sz="1600" dirty="0"/>
              <a:t>Outsource non-core business functions:</a:t>
            </a:r>
          </a:p>
          <a:p>
            <a:pPr lvl="1">
              <a:spcBef>
                <a:spcPts val="100"/>
              </a:spcBef>
            </a:pPr>
            <a:r>
              <a:rPr lang="en-US" sz="1400" dirty="0"/>
              <a:t>A tenant does not want to manage buildings, pay water bills, … …</a:t>
            </a:r>
          </a:p>
          <a:p>
            <a:pPr lvl="1">
              <a:spcBef>
                <a:spcPts val="100"/>
              </a:spcBef>
            </a:pPr>
            <a:r>
              <a:rPr lang="en-US" sz="1400" dirty="0"/>
              <a:t>Buying HW, installing, configuring, monitoring and rebooting, … is a total downer.</a:t>
            </a:r>
          </a:p>
          <a:p>
            <a:pPr>
              <a:spcBef>
                <a:spcPts val="100"/>
              </a:spcBef>
            </a:pPr>
            <a:r>
              <a:rPr lang="en-US" sz="1600" dirty="0"/>
              <a:t>There are many other reasons that you can just look up because I am too lazy to type.</a:t>
            </a:r>
          </a:p>
          <a:p>
            <a:pPr>
              <a:spcBef>
                <a:spcPts val="100"/>
              </a:spcBef>
            </a:pPr>
            <a:r>
              <a:rPr lang="en-US" sz="1600" dirty="0">
                <a:solidFill>
                  <a:srgbClr val="FF0000"/>
                </a:solidFill>
              </a:rPr>
              <a:t>Taking a cloud computing course looks really cool on your resume.</a:t>
            </a:r>
          </a:p>
          <a:p>
            <a:pPr>
              <a:spcBef>
                <a:spcPts val="100"/>
              </a:spcBef>
            </a:pPr>
            <a:endParaRPr lang="en-US" sz="1600" dirty="0"/>
          </a:p>
        </p:txBody>
      </p:sp>
      <p:sp>
        <p:nvSpPr>
          <p:cNvPr id="3" name="Title 2">
            <a:extLst>
              <a:ext uri="{FF2B5EF4-FFF2-40B4-BE49-F238E27FC236}">
                <a16:creationId xmlns:a16="http://schemas.microsoft.com/office/drawing/2014/main" id="{60C27E56-7F29-E243-99FC-623A75DBBA8D}"/>
              </a:ext>
            </a:extLst>
          </p:cNvPr>
          <p:cNvSpPr>
            <a:spLocks noGrp="1"/>
          </p:cNvSpPr>
          <p:nvPr>
            <p:ph type="title"/>
          </p:nvPr>
        </p:nvSpPr>
        <p:spPr/>
        <p:txBody>
          <a:bodyPr/>
          <a:lstStyle/>
          <a:p>
            <a:r>
              <a:rPr lang="en-US" dirty="0"/>
              <a:t>Why Cloud Computing?</a:t>
            </a:r>
          </a:p>
        </p:txBody>
      </p:sp>
    </p:spTree>
    <p:extLst>
      <p:ext uri="{BB962C8B-B14F-4D97-AF65-F5344CB8AC3E}">
        <p14:creationId xmlns:p14="http://schemas.microsoft.com/office/powerpoint/2010/main" val="19703133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Microservices</a:t>
            </a:r>
          </a:p>
        </p:txBody>
      </p:sp>
      <p:sp>
        <p:nvSpPr>
          <p:cNvPr id="2" name="TextBox 9">
            <a:extLst>
              <a:ext uri="{FF2B5EF4-FFF2-40B4-BE49-F238E27FC236}">
                <a16:creationId xmlns:a16="http://schemas.microsoft.com/office/drawing/2014/main" id="{F04DF9D9-B1BD-11AC-3F9A-97015EC6923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12415396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BBBD4-0248-1A7E-9BAD-46D6C2BF2C8F}"/>
              </a:ext>
            </a:extLst>
          </p:cNvPr>
          <p:cNvSpPr>
            <a:spLocks noGrp="1"/>
          </p:cNvSpPr>
          <p:nvPr>
            <p:ph type="title"/>
          </p:nvPr>
        </p:nvSpPr>
        <p:spPr/>
        <p:txBody>
          <a:bodyPr/>
          <a:lstStyle/>
          <a:p>
            <a:r>
              <a:rPr lang="en-US" dirty="0"/>
              <a:t>Microservices </a:t>
            </a:r>
            <a:r>
              <a:rPr lang="en-US" sz="2000" dirty="0"/>
              <a:t>(https://</a:t>
            </a:r>
            <a:r>
              <a:rPr lang="en-US" sz="2000" dirty="0" err="1"/>
              <a:t>microservices.io</a:t>
            </a:r>
            <a:r>
              <a:rPr lang="en-US" sz="2000" dirty="0"/>
              <a:t>/</a:t>
            </a:r>
            <a:r>
              <a:rPr lang="en-US" sz="2000" dirty="0" err="1"/>
              <a:t>index.html</a:t>
            </a:r>
            <a:r>
              <a:rPr lang="en-US" sz="2000" dirty="0"/>
              <a:t>)</a:t>
            </a:r>
            <a:endParaRPr lang="en-US" dirty="0"/>
          </a:p>
        </p:txBody>
      </p:sp>
      <p:pic>
        <p:nvPicPr>
          <p:cNvPr id="8" name="Picture 7">
            <a:extLst>
              <a:ext uri="{FF2B5EF4-FFF2-40B4-BE49-F238E27FC236}">
                <a16:creationId xmlns:a16="http://schemas.microsoft.com/office/drawing/2014/main" id="{10A18FB7-D82A-4BF8-CBD9-A766C86050B8}"/>
              </a:ext>
            </a:extLst>
          </p:cNvPr>
          <p:cNvPicPr>
            <a:picLocks noChangeAspect="1"/>
          </p:cNvPicPr>
          <p:nvPr/>
        </p:nvPicPr>
        <p:blipFill>
          <a:blip r:embed="rId2"/>
          <a:stretch>
            <a:fillRect/>
          </a:stretch>
        </p:blipFill>
        <p:spPr>
          <a:xfrm>
            <a:off x="5257800" y="2571750"/>
            <a:ext cx="3138388" cy="2035563"/>
          </a:xfrm>
          <a:prstGeom prst="rect">
            <a:avLst/>
          </a:prstGeom>
        </p:spPr>
      </p:pic>
      <p:pic>
        <p:nvPicPr>
          <p:cNvPr id="9" name="Picture 8">
            <a:extLst>
              <a:ext uri="{FF2B5EF4-FFF2-40B4-BE49-F238E27FC236}">
                <a16:creationId xmlns:a16="http://schemas.microsoft.com/office/drawing/2014/main" id="{9D45C3B2-540F-3F96-7461-017B645C6D55}"/>
              </a:ext>
            </a:extLst>
          </p:cNvPr>
          <p:cNvPicPr>
            <a:picLocks noChangeAspect="1"/>
          </p:cNvPicPr>
          <p:nvPr/>
        </p:nvPicPr>
        <p:blipFill>
          <a:blip r:embed="rId3"/>
          <a:stretch>
            <a:fillRect/>
          </a:stretch>
        </p:blipFill>
        <p:spPr>
          <a:xfrm>
            <a:off x="135399" y="472301"/>
            <a:ext cx="5060950" cy="1859704"/>
          </a:xfrm>
          <a:prstGeom prst="rect">
            <a:avLst/>
          </a:prstGeom>
        </p:spPr>
      </p:pic>
      <p:pic>
        <p:nvPicPr>
          <p:cNvPr id="10" name="Picture 9">
            <a:extLst>
              <a:ext uri="{FF2B5EF4-FFF2-40B4-BE49-F238E27FC236}">
                <a16:creationId xmlns:a16="http://schemas.microsoft.com/office/drawing/2014/main" id="{AB883DDA-1087-AD1F-6BEA-6EB1ABDFF9FB}"/>
              </a:ext>
            </a:extLst>
          </p:cNvPr>
          <p:cNvPicPr>
            <a:picLocks noChangeAspect="1"/>
          </p:cNvPicPr>
          <p:nvPr/>
        </p:nvPicPr>
        <p:blipFill>
          <a:blip r:embed="rId4"/>
          <a:stretch>
            <a:fillRect/>
          </a:stretch>
        </p:blipFill>
        <p:spPr>
          <a:xfrm>
            <a:off x="172570" y="2448838"/>
            <a:ext cx="3869125" cy="2035564"/>
          </a:xfrm>
          <a:prstGeom prst="rect">
            <a:avLst/>
          </a:prstGeom>
        </p:spPr>
      </p:pic>
      <p:sp>
        <p:nvSpPr>
          <p:cNvPr id="11" name="TextBox 10">
            <a:extLst>
              <a:ext uri="{FF2B5EF4-FFF2-40B4-BE49-F238E27FC236}">
                <a16:creationId xmlns:a16="http://schemas.microsoft.com/office/drawing/2014/main" id="{5AA2A6F4-01E4-C76A-B6B9-11E620B16BBE}"/>
              </a:ext>
            </a:extLst>
          </p:cNvPr>
          <p:cNvSpPr txBox="1"/>
          <p:nvPr/>
        </p:nvSpPr>
        <p:spPr>
          <a:xfrm>
            <a:off x="228600" y="3790950"/>
            <a:ext cx="1217128" cy="584775"/>
          </a:xfrm>
          <a:prstGeom prst="rect">
            <a:avLst/>
          </a:prstGeom>
          <a:noFill/>
        </p:spPr>
        <p:txBody>
          <a:bodyPr wrap="none" rtlCol="0">
            <a:spAutoFit/>
          </a:bodyPr>
          <a:lstStyle/>
          <a:p>
            <a:pPr algn="ctr"/>
            <a:r>
              <a:rPr lang="en-US" sz="1600" dirty="0"/>
              <a:t>Monolithic</a:t>
            </a:r>
            <a:br>
              <a:rPr lang="en-US" sz="1600" dirty="0"/>
            </a:br>
            <a:r>
              <a:rPr lang="en-US" sz="1600" dirty="0"/>
              <a:t>Architecture</a:t>
            </a:r>
          </a:p>
        </p:txBody>
      </p:sp>
      <p:sp>
        <p:nvSpPr>
          <p:cNvPr id="12" name="TextBox 11">
            <a:extLst>
              <a:ext uri="{FF2B5EF4-FFF2-40B4-BE49-F238E27FC236}">
                <a16:creationId xmlns:a16="http://schemas.microsoft.com/office/drawing/2014/main" id="{E75D3B0E-816A-5D52-E3BF-80DC4FBBF112}"/>
              </a:ext>
            </a:extLst>
          </p:cNvPr>
          <p:cNvSpPr txBox="1"/>
          <p:nvPr/>
        </p:nvSpPr>
        <p:spPr>
          <a:xfrm>
            <a:off x="6159086" y="1986975"/>
            <a:ext cx="1335815" cy="584775"/>
          </a:xfrm>
          <a:prstGeom prst="rect">
            <a:avLst/>
          </a:prstGeom>
          <a:noFill/>
        </p:spPr>
        <p:txBody>
          <a:bodyPr wrap="none" rtlCol="0">
            <a:spAutoFit/>
          </a:bodyPr>
          <a:lstStyle/>
          <a:p>
            <a:pPr algn="ctr"/>
            <a:r>
              <a:rPr lang="en-US" sz="1600" dirty="0"/>
              <a:t>Microservices</a:t>
            </a:r>
            <a:br>
              <a:rPr lang="en-US" sz="1600" dirty="0"/>
            </a:br>
            <a:r>
              <a:rPr lang="en-US" sz="1600" dirty="0"/>
              <a:t>Architecture</a:t>
            </a:r>
          </a:p>
        </p:txBody>
      </p:sp>
      <p:sp>
        <p:nvSpPr>
          <p:cNvPr id="2" name="TextBox 1">
            <a:extLst>
              <a:ext uri="{FF2B5EF4-FFF2-40B4-BE49-F238E27FC236}">
                <a16:creationId xmlns:a16="http://schemas.microsoft.com/office/drawing/2014/main" id="{18782BA3-5343-E642-8882-135679DCD497}"/>
              </a:ext>
            </a:extLst>
          </p:cNvPr>
          <p:cNvSpPr txBox="1"/>
          <p:nvPr/>
        </p:nvSpPr>
        <p:spPr>
          <a:xfrm>
            <a:off x="5410200" y="742950"/>
            <a:ext cx="3221010" cy="1200329"/>
          </a:xfrm>
          <a:prstGeom prst="rect">
            <a:avLst/>
          </a:prstGeom>
          <a:noFill/>
        </p:spPr>
        <p:txBody>
          <a:bodyPr wrap="none" rtlCol="0">
            <a:spAutoFit/>
          </a:bodyPr>
          <a:lstStyle/>
          <a:p>
            <a:pPr marL="285750" indent="-285750">
              <a:buFont typeface="Arial" panose="020B0604020202020204" pitchFamily="34" charset="0"/>
              <a:buChar char="•"/>
            </a:pPr>
            <a:r>
              <a:rPr lang="en-US" sz="1200" dirty="0"/>
              <a:t>Microservice benefits relative to monoliths</a:t>
            </a:r>
            <a:br>
              <a:rPr lang="en-US" sz="1200" dirty="0"/>
            </a:br>
            <a:r>
              <a:rPr lang="en-US" sz="1200" dirty="0"/>
              <a:t>are hard to understand without having</a:t>
            </a:r>
            <a:br>
              <a:rPr lang="en-US" sz="1200" dirty="0"/>
            </a:br>
            <a:r>
              <a:rPr lang="en-US" sz="1200" dirty="0"/>
              <a:t>developed and maintained monoliths.</a:t>
            </a:r>
          </a:p>
          <a:p>
            <a:pPr marL="285750" indent="-285750">
              <a:buFont typeface="Arial" panose="020B0604020202020204" pitchFamily="34" charset="0"/>
              <a:buChar char="•"/>
            </a:pPr>
            <a:r>
              <a:rPr lang="en-US" sz="1200" dirty="0"/>
              <a:t>Cars are “cool.” Cars are totally, super cool if</a:t>
            </a:r>
            <a:br>
              <a:rPr lang="en-US" sz="1200" dirty="0"/>
            </a:br>
            <a:r>
              <a:rPr lang="en-US" sz="1200" dirty="0"/>
              <a:t>you had to go into town using a horse</a:t>
            </a:r>
            <a:br>
              <a:rPr lang="en-US" sz="1200" dirty="0"/>
            </a:br>
            <a:r>
              <a:rPr lang="en-US" sz="1200" dirty="0"/>
              <a:t>drawn carriage.</a:t>
            </a:r>
          </a:p>
        </p:txBody>
      </p:sp>
    </p:spTree>
    <p:extLst>
      <p:ext uri="{BB962C8B-B14F-4D97-AF65-F5344CB8AC3E}">
        <p14:creationId xmlns:p14="http://schemas.microsoft.com/office/powerpoint/2010/main" val="33225259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FDF888-5C7F-A340-5C6C-AF2BB19A91AB}"/>
              </a:ext>
            </a:extLst>
          </p:cNvPr>
          <p:cNvSpPr>
            <a:spLocks noGrp="1"/>
          </p:cNvSpPr>
          <p:nvPr>
            <p:ph type="title"/>
          </p:nvPr>
        </p:nvSpPr>
        <p:spPr/>
        <p:txBody>
          <a:bodyPr/>
          <a:lstStyle/>
          <a:p>
            <a:r>
              <a:rPr lang="en-US" sz="2800" dirty="0"/>
              <a:t>Microservice Characteristics</a:t>
            </a:r>
            <a:r>
              <a:rPr lang="en-US" sz="900" dirty="0"/>
              <a:t> 		(https://</a:t>
            </a:r>
            <a:r>
              <a:rPr lang="en-US" sz="900" dirty="0" err="1"/>
              <a:t>dzone.com</a:t>
            </a:r>
            <a:r>
              <a:rPr lang="en-US" sz="900" dirty="0"/>
              <a:t>/articles/what-is-microservices-an-introduction-to-</a:t>
            </a:r>
            <a:r>
              <a:rPr lang="en-US" sz="900" dirty="0" err="1"/>
              <a:t>microserv</a:t>
            </a:r>
            <a:r>
              <a:rPr lang="en-US" sz="900" dirty="0"/>
              <a:t>)</a:t>
            </a:r>
          </a:p>
        </p:txBody>
      </p:sp>
      <p:pic>
        <p:nvPicPr>
          <p:cNvPr id="1026" name="Picture 2">
            <a:extLst>
              <a:ext uri="{FF2B5EF4-FFF2-40B4-BE49-F238E27FC236}">
                <a16:creationId xmlns:a16="http://schemas.microsoft.com/office/drawing/2014/main" id="{F8701405-8835-B42C-41F2-541779F24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81" y="1352550"/>
            <a:ext cx="4417563" cy="21796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44ACBA2-0367-7252-5D40-406D03F90592}"/>
              </a:ext>
            </a:extLst>
          </p:cNvPr>
          <p:cNvPicPr>
            <a:picLocks noChangeAspect="1"/>
          </p:cNvPicPr>
          <p:nvPr/>
        </p:nvPicPr>
        <p:blipFill>
          <a:blip r:embed="rId3"/>
          <a:stretch>
            <a:fillRect/>
          </a:stretch>
        </p:blipFill>
        <p:spPr>
          <a:xfrm>
            <a:off x="4589754" y="1200150"/>
            <a:ext cx="4249445" cy="3048000"/>
          </a:xfrm>
          <a:prstGeom prst="rect">
            <a:avLst/>
          </a:prstGeom>
        </p:spPr>
      </p:pic>
      <p:sp>
        <p:nvSpPr>
          <p:cNvPr id="5" name="TextBox 4">
            <a:extLst>
              <a:ext uri="{FF2B5EF4-FFF2-40B4-BE49-F238E27FC236}">
                <a16:creationId xmlns:a16="http://schemas.microsoft.com/office/drawing/2014/main" id="{1320D6B7-28DA-ECAA-C1D0-343014A8E534}"/>
              </a:ext>
            </a:extLst>
          </p:cNvPr>
          <p:cNvSpPr txBox="1"/>
          <p:nvPr/>
        </p:nvSpPr>
        <p:spPr>
          <a:xfrm>
            <a:off x="5181600" y="901921"/>
            <a:ext cx="2808589" cy="369332"/>
          </a:xfrm>
          <a:prstGeom prst="rect">
            <a:avLst/>
          </a:prstGeom>
          <a:noFill/>
        </p:spPr>
        <p:txBody>
          <a:bodyPr wrap="none" rtlCol="0">
            <a:spAutoFit/>
          </a:bodyPr>
          <a:lstStyle/>
          <a:p>
            <a:r>
              <a:rPr lang="en-US" dirty="0"/>
              <a:t>Microservice Characteristics</a:t>
            </a:r>
          </a:p>
        </p:txBody>
      </p:sp>
    </p:spTree>
    <p:extLst>
      <p:ext uri="{BB962C8B-B14F-4D97-AF65-F5344CB8AC3E}">
        <p14:creationId xmlns:p14="http://schemas.microsoft.com/office/powerpoint/2010/main" val="34640011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5AA356-E623-0A50-5B3F-494F57835BB1}"/>
              </a:ext>
            </a:extLst>
          </p:cNvPr>
          <p:cNvSpPr>
            <a:spLocks noGrp="1"/>
          </p:cNvSpPr>
          <p:nvPr>
            <p:ph idx="1"/>
          </p:nvPr>
        </p:nvSpPr>
        <p:spPr/>
        <p:txBody>
          <a:bodyPr/>
          <a:lstStyle/>
          <a:p>
            <a:r>
              <a:rPr lang="en-US" sz="1800" dirty="0"/>
              <a:t>“In software engineering, a 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Design patterns are formalized best practices that the programmer can use to solve common problems when designing an application or system.” (</a:t>
            </a:r>
            <a:r>
              <a:rPr lang="en-US" sz="1800" dirty="0">
                <a:hlinkClick r:id="rId2"/>
              </a:rPr>
              <a:t>https://en.wikipedia.org/wiki/Software_design_pattern</a:t>
            </a:r>
            <a:r>
              <a:rPr lang="en-US" sz="1800" dirty="0"/>
              <a:t>)</a:t>
            </a:r>
          </a:p>
          <a:p>
            <a:endParaRPr lang="en-US" sz="1800" dirty="0"/>
          </a:p>
          <a:p>
            <a:r>
              <a:rPr lang="en-US" sz="1800" dirty="0"/>
              <a:t>We will cover design patterns in several aspects:</a:t>
            </a:r>
          </a:p>
          <a:p>
            <a:pPr lvl="1"/>
            <a:r>
              <a:rPr lang="en-US" sz="1600" dirty="0"/>
              <a:t>SW patterns for building code “in microservices.” How do you write the code?</a:t>
            </a:r>
          </a:p>
          <a:p>
            <a:pPr lvl="1"/>
            <a:r>
              <a:rPr lang="en-US" sz="1600" dirty="0"/>
              <a:t>Architecture patterns for microservices and composition into complex solutions.</a:t>
            </a:r>
          </a:p>
          <a:p>
            <a:pPr lvl="1"/>
            <a:r>
              <a:rPr lang="en-US" sz="1600" dirty="0"/>
              <a:t>Cloud architecture patterns: how do you solve problems with cloud technology.</a:t>
            </a:r>
          </a:p>
        </p:txBody>
      </p:sp>
      <p:sp>
        <p:nvSpPr>
          <p:cNvPr id="3" name="Title 2">
            <a:extLst>
              <a:ext uri="{FF2B5EF4-FFF2-40B4-BE49-F238E27FC236}">
                <a16:creationId xmlns:a16="http://schemas.microsoft.com/office/drawing/2014/main" id="{E03F29B7-78F7-A7DB-55E0-E2CCBC9B0A6F}"/>
              </a:ext>
            </a:extLst>
          </p:cNvPr>
          <p:cNvSpPr>
            <a:spLocks noGrp="1"/>
          </p:cNvSpPr>
          <p:nvPr>
            <p:ph type="title"/>
          </p:nvPr>
        </p:nvSpPr>
        <p:spPr/>
        <p:txBody>
          <a:bodyPr/>
          <a:lstStyle/>
          <a:p>
            <a:r>
              <a:rPr lang="en-US" dirty="0"/>
              <a:t>Design Patterns</a:t>
            </a:r>
          </a:p>
        </p:txBody>
      </p:sp>
    </p:spTree>
    <p:extLst>
      <p:ext uri="{BB962C8B-B14F-4D97-AF65-F5344CB8AC3E}">
        <p14:creationId xmlns:p14="http://schemas.microsoft.com/office/powerpoint/2010/main" val="4052762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0B28D6-68BD-07C3-BAFE-8750715386D4}"/>
              </a:ext>
            </a:extLst>
          </p:cNvPr>
          <p:cNvSpPr>
            <a:spLocks noGrp="1"/>
          </p:cNvSpPr>
          <p:nvPr>
            <p:ph type="title"/>
          </p:nvPr>
        </p:nvSpPr>
        <p:spPr/>
        <p:txBody>
          <a:bodyPr/>
          <a:lstStyle/>
          <a:p>
            <a:r>
              <a:rPr lang="en-US" dirty="0"/>
              <a:t>Microservice Pattern Language (One Perspective)</a:t>
            </a:r>
          </a:p>
        </p:txBody>
      </p:sp>
      <p:pic>
        <p:nvPicPr>
          <p:cNvPr id="3074" name="Picture 2">
            <a:extLst>
              <a:ext uri="{FF2B5EF4-FFF2-40B4-BE49-F238E27FC236}">
                <a16:creationId xmlns:a16="http://schemas.microsoft.com/office/drawing/2014/main" id="{C8B0021C-3AE8-8224-65F7-B194B2406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638175"/>
            <a:ext cx="4971197" cy="3867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FD5136-E962-A1A6-F8CA-E3747993D085}"/>
              </a:ext>
            </a:extLst>
          </p:cNvPr>
          <p:cNvSpPr txBox="1"/>
          <p:nvPr/>
        </p:nvSpPr>
        <p:spPr>
          <a:xfrm>
            <a:off x="2895600" y="4438389"/>
            <a:ext cx="4615890" cy="276999"/>
          </a:xfrm>
          <a:prstGeom prst="rect">
            <a:avLst/>
          </a:prstGeom>
          <a:noFill/>
        </p:spPr>
        <p:txBody>
          <a:bodyPr wrap="square">
            <a:spAutoFit/>
          </a:bodyPr>
          <a:lstStyle/>
          <a:p>
            <a:r>
              <a:rPr lang="en-US" sz="1200" dirty="0"/>
              <a:t>https://</a:t>
            </a:r>
            <a:r>
              <a:rPr lang="en-US" sz="1200" dirty="0" err="1"/>
              <a:t>microservices.io</a:t>
            </a:r>
            <a:r>
              <a:rPr lang="en-US" sz="1200" dirty="0"/>
              <a:t>/patterns/</a:t>
            </a:r>
            <a:r>
              <a:rPr lang="en-US" sz="1200" dirty="0" err="1"/>
              <a:t>index.html</a:t>
            </a:r>
            <a:endParaRPr lang="en-US" sz="1200" dirty="0"/>
          </a:p>
        </p:txBody>
      </p:sp>
    </p:spTree>
    <p:extLst>
      <p:ext uri="{BB962C8B-B14F-4D97-AF65-F5344CB8AC3E}">
        <p14:creationId xmlns:p14="http://schemas.microsoft.com/office/powerpoint/2010/main" val="38217646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B8062-6401-BAB4-EFCB-6A1DD8752757}"/>
              </a:ext>
            </a:extLst>
          </p:cNvPr>
          <p:cNvSpPr>
            <a:spLocks noGrp="1"/>
          </p:cNvSpPr>
          <p:nvPr>
            <p:ph type="title"/>
          </p:nvPr>
        </p:nvSpPr>
        <p:spPr/>
        <p:txBody>
          <a:bodyPr/>
          <a:lstStyle/>
          <a:p>
            <a:r>
              <a:rPr lang="en-US" dirty="0"/>
              <a:t>Microservice Details and Perspectives</a:t>
            </a:r>
          </a:p>
        </p:txBody>
      </p:sp>
      <p:sp>
        <p:nvSpPr>
          <p:cNvPr id="4" name="Content Placeholder 1">
            <a:extLst>
              <a:ext uri="{FF2B5EF4-FFF2-40B4-BE49-F238E27FC236}">
                <a16:creationId xmlns:a16="http://schemas.microsoft.com/office/drawing/2014/main" id="{768672A3-820C-CDB4-7E20-2131CAC850B2}"/>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Some sites for good, introductory overviews and more information about microservices:</a:t>
            </a:r>
          </a:p>
          <a:p>
            <a:pPr lvl="1">
              <a:spcBef>
                <a:spcPts val="0"/>
              </a:spcBef>
              <a:spcAft>
                <a:spcPts val="200"/>
              </a:spcAft>
            </a:pPr>
            <a:r>
              <a:rPr lang="en-US" sz="1600" dirty="0">
                <a:hlinkClick r:id="rId2"/>
              </a:rPr>
              <a:t>https://martinfowler.com/articles/microservices.html</a:t>
            </a:r>
            <a:endParaRPr lang="en-US" sz="1600" dirty="0"/>
          </a:p>
          <a:p>
            <a:pPr lvl="1">
              <a:spcBef>
                <a:spcPts val="0"/>
              </a:spcBef>
              <a:spcAft>
                <a:spcPts val="200"/>
              </a:spcAft>
            </a:pPr>
            <a:r>
              <a:rPr lang="en-US" sz="1600" dirty="0">
                <a:hlinkClick r:id="rId3"/>
              </a:rPr>
              <a:t>https://microservices.io/</a:t>
            </a:r>
            <a:r>
              <a:rPr lang="en-US" sz="1600" dirty="0"/>
              <a:t> </a:t>
            </a:r>
          </a:p>
          <a:p>
            <a:pPr lvl="1">
              <a:spcBef>
                <a:spcPts val="0"/>
              </a:spcBef>
              <a:spcAft>
                <a:spcPts val="200"/>
              </a:spcAft>
            </a:pPr>
            <a:r>
              <a:rPr lang="en-US" sz="1600" dirty="0">
                <a:hlinkClick r:id="rId4"/>
              </a:rPr>
              <a:t>https://aws.amazon.com/microservices/</a:t>
            </a:r>
            <a:r>
              <a:rPr lang="en-US" sz="1600" dirty="0"/>
              <a:t> </a:t>
            </a:r>
          </a:p>
          <a:p>
            <a:pPr>
              <a:spcBef>
                <a:spcPts val="0"/>
              </a:spcBef>
              <a:spcAft>
                <a:spcPts val="200"/>
              </a:spcAft>
            </a:pPr>
            <a:r>
              <a:rPr lang="en-US" sz="1800" dirty="0"/>
              <a:t>What is true of any:</a:t>
            </a:r>
          </a:p>
          <a:p>
            <a:pPr lvl="1">
              <a:spcBef>
                <a:spcPts val="0"/>
              </a:spcBef>
              <a:spcAft>
                <a:spcPts val="200"/>
              </a:spcAft>
            </a:pPr>
            <a:r>
              <a:rPr lang="en-US" sz="1600" dirty="0"/>
              <a:t>Mapping, classification, taxonomy, ... ...?</a:t>
            </a:r>
          </a:p>
          <a:p>
            <a:pPr lvl="1">
              <a:spcBef>
                <a:spcPts val="0"/>
              </a:spcBef>
              <a:spcAft>
                <a:spcPts val="200"/>
              </a:spcAft>
            </a:pPr>
            <a:r>
              <a:rPr lang="en-US" sz="1600" dirty="0"/>
              <a:t>Technology definition, ... ...?</a:t>
            </a:r>
          </a:p>
          <a:p>
            <a:pPr lvl="1">
              <a:spcBef>
                <a:spcPts val="0"/>
              </a:spcBef>
              <a:spcAft>
                <a:spcPts val="200"/>
              </a:spcAft>
            </a:pPr>
            <a:r>
              <a:rPr lang="en-US" sz="1600" dirty="0"/>
              <a:t>Enumeration of technology pros and cons ... ...?</a:t>
            </a:r>
            <a:endParaRPr lang="en-US" dirty="0"/>
          </a:p>
          <a:p>
            <a:pPr>
              <a:spcBef>
                <a:spcPts val="0"/>
              </a:spcBef>
              <a:spcAft>
                <a:spcPts val="200"/>
              </a:spcAft>
            </a:pPr>
            <a:r>
              <a:rPr lang="en-US" sz="1800" dirty="0"/>
              <a:t>Answers:</a:t>
            </a:r>
          </a:p>
          <a:p>
            <a:pPr lvl="1">
              <a:spcBef>
                <a:spcPts val="0"/>
              </a:spcBef>
              <a:spcAft>
                <a:spcPts val="200"/>
              </a:spcAft>
            </a:pPr>
            <a:r>
              <a:rPr lang="en-US" sz="1600" dirty="0"/>
              <a:t>“... ... it is ... ...</a:t>
            </a:r>
            <a:br>
              <a:rPr lang="en-US" sz="1600" dirty="0"/>
            </a:br>
            <a:r>
              <a:rPr lang="en-US" sz="1600" dirty="0"/>
              <a:t>More </a:t>
            </a:r>
            <a:r>
              <a:rPr lang="en-US" sz="1600" dirty="0" err="1"/>
              <a:t>honor'd</a:t>
            </a:r>
            <a:r>
              <a:rPr lang="en-US" sz="1600" dirty="0"/>
              <a:t> in the breach than the observance”</a:t>
            </a:r>
          </a:p>
          <a:p>
            <a:pPr lvl="1">
              <a:spcBef>
                <a:spcPts val="0"/>
              </a:spcBef>
              <a:spcAft>
                <a:spcPts val="200"/>
              </a:spcAft>
            </a:pPr>
            <a:r>
              <a:rPr lang="en-US" sz="1600" dirty="0"/>
              <a:t>If you have three subject matter experts, you have 7 conflicting opinions.</a:t>
            </a:r>
          </a:p>
          <a:p>
            <a:pPr lvl="1">
              <a:spcBef>
                <a:spcPts val="0"/>
              </a:spcBef>
              <a:spcAft>
                <a:spcPts val="200"/>
              </a:spcAft>
            </a:pPr>
            <a:r>
              <a:rPr lang="en-US" sz="1600" dirty="0"/>
              <a:t>”The most dangerous thing in the world is a 2</a:t>
            </a:r>
            <a:r>
              <a:rPr lang="en-US" sz="1600" baseline="30000" dirty="0"/>
              <a:t>nd</a:t>
            </a:r>
            <a:r>
              <a:rPr lang="en-US" sz="1600" dirty="0"/>
              <a:t> LT with a map.” </a:t>
            </a:r>
            <a:br>
              <a:rPr lang="en-US" sz="1600" dirty="0"/>
            </a:br>
            <a:r>
              <a:rPr lang="en-US" sz="1600" dirty="0"/>
              <a:t>Like any map, it is both a way of orientating yourself and a way of having a spectacular disaster because you are studying the map instead of thinking.</a:t>
            </a:r>
          </a:p>
        </p:txBody>
      </p:sp>
    </p:spTree>
    <p:extLst>
      <p:ext uri="{BB962C8B-B14F-4D97-AF65-F5344CB8AC3E}">
        <p14:creationId xmlns:p14="http://schemas.microsoft.com/office/powerpoint/2010/main" val="6977460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First Steps</a:t>
            </a: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602387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400" dirty="0"/>
              <a:t>38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Lead development on cloud, platform, solutions and</a:t>
            </a:r>
            <a:br>
              <a:rPr lang="en-US" sz="1100" dirty="0"/>
            </a:br>
            <a:r>
              <a:rPr lang="en-US" sz="1100" dirty="0"/>
              <a:t>Autonomous Vehicles/Advanced Driver Assistance Systems</a:t>
            </a:r>
          </a:p>
          <a:p>
            <a:r>
              <a:rPr lang="en-US" sz="1400" dirty="0"/>
              <a:t>Academic experience:</a:t>
            </a:r>
          </a:p>
          <a:p>
            <a:pPr lvl="1"/>
            <a:r>
              <a:rPr lang="en-US" sz="1200" dirty="0"/>
              <a:t>BA, MS, Ph.D., Computer Science, Columbia University.</a:t>
            </a:r>
          </a:p>
          <a:p>
            <a:pPr lvl="1"/>
            <a:r>
              <a:rPr lang="en-US" sz="1200" dirty="0"/>
              <a:t>Approx. 18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38600" y="3409950"/>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10 times.</a:t>
            </a:r>
          </a:p>
        </p:txBody>
      </p:sp>
      <p:cxnSp>
        <p:nvCxnSpPr>
          <p:cNvPr id="8" name="Straight Arrow Connector 7">
            <a:extLst>
              <a:ext uri="{FF2B5EF4-FFF2-40B4-BE49-F238E27FC236}">
                <a16:creationId xmlns:a16="http://schemas.microsoft.com/office/drawing/2014/main" id="{4CAEC923-620D-459A-BE63-2B3CD865B308}"/>
              </a:ext>
            </a:extLst>
          </p:cNvPr>
          <p:cNvCxnSpPr/>
          <p:nvPr/>
        </p:nvCxnSpPr>
        <p:spPr>
          <a:xfrm flipH="1">
            <a:off x="3657600" y="3714750"/>
            <a:ext cx="609600"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8" name="TextBox 9">
            <a:extLst>
              <a:ext uri="{FF2B5EF4-FFF2-40B4-BE49-F238E27FC236}">
                <a16:creationId xmlns:a16="http://schemas.microsoft.com/office/drawing/2014/main" id="{60DCA328-C8A5-A1AF-537A-0DD2ACA38A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38073521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7262C-9205-47E4-BDA0-8A44149447C7}"/>
              </a:ext>
            </a:extLst>
          </p:cNvPr>
          <p:cNvSpPr>
            <a:spLocks noGrp="1"/>
          </p:cNvSpPr>
          <p:nvPr>
            <p:ph idx="1"/>
          </p:nvPr>
        </p:nvSpPr>
        <p:spPr/>
        <p:txBody>
          <a:bodyPr/>
          <a:lstStyle/>
          <a:p>
            <a:r>
              <a:rPr lang="en-US" sz="1600" dirty="0"/>
              <a:t>Sessions:</a:t>
            </a:r>
          </a:p>
          <a:p>
            <a:pPr lvl="1"/>
            <a:r>
              <a:rPr lang="en-US" sz="1400" dirty="0"/>
              <a:t>Lectures:</a:t>
            </a:r>
          </a:p>
          <a:p>
            <a:pPr lvl="2"/>
            <a:r>
              <a:rPr lang="en-US" sz="1200" dirty="0"/>
              <a:t>Session is Fridays, 1:10 – </a:t>
            </a:r>
            <a:r>
              <a:rPr lang="en-US" sz="1200" b="1" dirty="0">
                <a:solidFill>
                  <a:srgbClr val="FF0000"/>
                </a:solidFill>
              </a:rPr>
              <a:t>3:00 PM</a:t>
            </a:r>
            <a:r>
              <a:rPr lang="en-US" sz="1200" dirty="0"/>
              <a:t>. The format will be:</a:t>
            </a:r>
          </a:p>
          <a:p>
            <a:pPr lvl="3"/>
            <a:r>
              <a:rPr lang="en-US" sz="1100" dirty="0"/>
              <a:t>Lecture/presentation from 1:10 to approx. 3:00</a:t>
            </a:r>
          </a:p>
          <a:p>
            <a:pPr lvl="3"/>
            <a:r>
              <a:rPr lang="en-US" sz="1100" dirty="0"/>
              <a:t>We will use extended OHs to discuss projects and topics</a:t>
            </a:r>
          </a:p>
          <a:p>
            <a:pPr lvl="2"/>
            <a:r>
              <a:rPr lang="en-US" sz="1200" dirty="0"/>
              <a:t>I can cover material much, more quickly than you can implement in projects.</a:t>
            </a:r>
            <a:br>
              <a:rPr lang="en-US" sz="1200" dirty="0"/>
            </a:br>
            <a:r>
              <a:rPr lang="en-US" sz="1200" dirty="0"/>
              <a:t>Typical lecture cadence will be</a:t>
            </a:r>
          </a:p>
          <a:p>
            <a:pPr lvl="3"/>
            <a:r>
              <a:rPr lang="en-US" sz="1100" dirty="0"/>
              <a:t>Lecture on new material for two lectures.</a:t>
            </a:r>
          </a:p>
          <a:p>
            <a:pPr lvl="3"/>
            <a:r>
              <a:rPr lang="en-US" sz="1100" dirty="0"/>
              <a:t>Followed by one lecture period of project discussions and reviews.</a:t>
            </a:r>
          </a:p>
          <a:p>
            <a:pPr lvl="3"/>
            <a:r>
              <a:rPr lang="en-US" sz="1100" dirty="0"/>
              <a:t>You will get experience presenting as projects teams, which is an important “soft skill.”</a:t>
            </a:r>
          </a:p>
          <a:p>
            <a:pPr lvl="1"/>
            <a:r>
              <a:rPr lang="en-US" sz="1400" dirty="0"/>
              <a:t>Instructor Office Hours:</a:t>
            </a:r>
          </a:p>
          <a:p>
            <a:pPr lvl="2"/>
            <a:r>
              <a:rPr lang="en-US" sz="1200" dirty="0"/>
              <a:t>Fridays, 8:30-10:00 AM, 3:00-5:30 CLIC</a:t>
            </a:r>
          </a:p>
          <a:p>
            <a:pPr lvl="2"/>
            <a:r>
              <a:rPr lang="en-US" sz="1200" dirty="0"/>
              <a:t>I frequently have extra office hours (online and in-person), usually around due dates for assignments.</a:t>
            </a:r>
          </a:p>
          <a:p>
            <a:r>
              <a:rPr lang="en-US" sz="1600" dirty="0"/>
              <a:t>Grading and assignments:</a:t>
            </a:r>
          </a:p>
          <a:p>
            <a:pPr lvl="1"/>
            <a:r>
              <a:rPr lang="en-US" sz="1400" dirty="0"/>
              <a:t>This is a team project class. Students form 5 person teams.</a:t>
            </a:r>
          </a:p>
          <a:p>
            <a:pPr lvl="1"/>
            <a:r>
              <a:rPr lang="en-US" sz="1400" dirty="0"/>
              <a:t>Final project’s completion of objectives determines the grade.</a:t>
            </a:r>
          </a:p>
          <a:p>
            <a:pPr lvl="1"/>
            <a:r>
              <a:rPr lang="en-US" sz="1400" dirty="0"/>
              <a:t>There are </a:t>
            </a:r>
            <a:r>
              <a:rPr lang="en-US" sz="1400" u="sng" dirty="0"/>
              <a:t>mandatory</a:t>
            </a:r>
            <a:r>
              <a:rPr lang="en-US" sz="1400" dirty="0"/>
              <a:t> every two week project status reports and periodic reviews.</a:t>
            </a:r>
          </a:p>
          <a:p>
            <a:pPr lvl="1"/>
            <a:endParaRPr lang="en-US" sz="1400" dirty="0"/>
          </a:p>
        </p:txBody>
      </p:sp>
      <p:sp>
        <p:nvSpPr>
          <p:cNvPr id="3" name="Title 2">
            <a:extLst>
              <a:ext uri="{FF2B5EF4-FFF2-40B4-BE49-F238E27FC236}">
                <a16:creationId xmlns:a16="http://schemas.microsoft.com/office/drawing/2014/main" id="{1575F96F-F29A-42B9-A106-112FF90EBCEB}"/>
              </a:ext>
            </a:extLst>
          </p:cNvPr>
          <p:cNvSpPr>
            <a:spLocks noGrp="1"/>
          </p:cNvSpPr>
          <p:nvPr>
            <p:ph type="title"/>
          </p:nvPr>
        </p:nvSpPr>
        <p:spPr/>
        <p:txBody>
          <a:bodyPr/>
          <a:lstStyle/>
          <a:p>
            <a:r>
              <a:rPr lang="en-US" dirty="0"/>
              <a:t>Course Logistics</a:t>
            </a:r>
          </a:p>
        </p:txBody>
      </p:sp>
    </p:spTree>
    <p:extLst>
      <p:ext uri="{BB962C8B-B14F-4D97-AF65-F5344CB8AC3E}">
        <p14:creationId xmlns:p14="http://schemas.microsoft.com/office/powerpoint/2010/main" val="7683764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051584-AD99-1504-FEA1-C3CFA3375E0C}"/>
              </a:ext>
            </a:extLst>
          </p:cNvPr>
          <p:cNvSpPr>
            <a:spLocks noGrp="1"/>
          </p:cNvSpPr>
          <p:nvPr>
            <p:ph idx="1"/>
          </p:nvPr>
        </p:nvSpPr>
        <p:spPr/>
        <p:txBody>
          <a:bodyPr/>
          <a:lstStyle/>
          <a:p>
            <a:r>
              <a:rPr lang="en-US" dirty="0"/>
              <a:t>Course website: </a:t>
            </a:r>
          </a:p>
        </p:txBody>
      </p:sp>
      <p:sp>
        <p:nvSpPr>
          <p:cNvPr id="3" name="Title 2">
            <a:extLst>
              <a:ext uri="{FF2B5EF4-FFF2-40B4-BE49-F238E27FC236}">
                <a16:creationId xmlns:a16="http://schemas.microsoft.com/office/drawing/2014/main" id="{F2FCCCB7-5DF3-2228-5D30-8E7A8AAB889E}"/>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26849885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963E88-BB35-2249-B211-670BDE3C44BC}"/>
              </a:ext>
            </a:extLst>
          </p:cNvPr>
          <p:cNvSpPr>
            <a:spLocks noGrp="1"/>
          </p:cNvSpPr>
          <p:nvPr>
            <p:ph idx="1"/>
          </p:nvPr>
        </p:nvSpPr>
        <p:spPr/>
        <p:txBody>
          <a:bodyPr/>
          <a:lstStyle/>
          <a:p>
            <a:r>
              <a:rPr lang="en-US" sz="1600" dirty="0"/>
              <a:t>No exams.</a:t>
            </a:r>
          </a:p>
          <a:p>
            <a:r>
              <a:rPr lang="en-US" sz="1600" dirty="0"/>
              <a:t>Projects:</a:t>
            </a:r>
          </a:p>
          <a:p>
            <a:pPr lvl="1"/>
            <a:r>
              <a:rPr lang="en-US" sz="1400" dirty="0"/>
              <a:t>We will form small teams and build a simple, realistic microservice/cloud application.</a:t>
            </a:r>
          </a:p>
          <a:p>
            <a:pPr lvl="1"/>
            <a:r>
              <a:rPr lang="en-US" sz="1400" dirty="0"/>
              <a:t>The teams will use a simplified version of </a:t>
            </a:r>
            <a:r>
              <a:rPr lang="en-US" sz="1400" dirty="0">
                <a:hlinkClick r:id="rId2"/>
              </a:rPr>
              <a:t>Agile SW Development</a:t>
            </a:r>
            <a:r>
              <a:rPr lang="en-US" sz="1400" dirty="0"/>
              <a:t>.</a:t>
            </a:r>
          </a:p>
          <a:p>
            <a:pPr lvl="1"/>
            <a:r>
              <a:rPr lang="en-US" sz="1400" dirty="0"/>
              <a:t>There will be a common core set of functionality to help you get started, e.g. user registration.</a:t>
            </a:r>
          </a:p>
          <a:p>
            <a:pPr lvl="1"/>
            <a:r>
              <a:rPr lang="en-US" sz="1400" dirty="0"/>
              <a:t>The teams can choose their project functionality -- What application do you want to build?</a:t>
            </a:r>
          </a:p>
          <a:p>
            <a:pPr lvl="1"/>
            <a:r>
              <a:rPr lang="en-US" sz="1400" dirty="0"/>
              <a:t>Teams have some flexibility on which cloud technology they use based on their interests.</a:t>
            </a:r>
          </a:p>
          <a:p>
            <a:r>
              <a:rPr lang="en-US" sz="1600" dirty="0"/>
              <a:t>Course objectives:</a:t>
            </a:r>
          </a:p>
          <a:p>
            <a:pPr lvl="1"/>
            <a:r>
              <a:rPr lang="en-US" sz="1400" dirty="0"/>
              <a:t>Practical experience with modern technology for building solutions in an agile team.</a:t>
            </a:r>
          </a:p>
          <a:p>
            <a:pPr lvl="1"/>
            <a:r>
              <a:rPr lang="en-US" sz="1400" dirty="0"/>
              <a:t>Be able to say that you have built a microservice/cloud application delivering APIs, and cite a list of technology used, e.g. IaaS, PaaS, SaaS, API Management, DBaaS, federated security, ... ...</a:t>
            </a:r>
          </a:p>
          <a:p>
            <a:pPr lvl="1"/>
            <a:r>
              <a:rPr lang="en-US" sz="1400" dirty="0"/>
              <a:t>Become a better programmer through experience with patterns and best practices.</a:t>
            </a:r>
            <a:br>
              <a:rPr lang="en-US" sz="1400" dirty="0"/>
            </a:br>
            <a:r>
              <a:rPr lang="en-US" sz="1400" dirty="0"/>
              <a:t>My experience has been that most students write "crappy code."</a:t>
            </a:r>
          </a:p>
          <a:p>
            <a:pPr lvl="1"/>
            <a:r>
              <a:rPr lang="en-US" sz="1400" dirty="0"/>
              <a:t>Prepare you for internships and jobs.</a:t>
            </a:r>
          </a:p>
          <a:p>
            <a:pPr lvl="1"/>
            <a:r>
              <a:rPr lang="en-US" sz="1400" dirty="0"/>
              <a:t>Have seriously cool stuff to put on your resume and discuss on interviews.</a:t>
            </a:r>
          </a:p>
          <a:p>
            <a:endParaRPr lang="en-US" sz="1600" dirty="0"/>
          </a:p>
        </p:txBody>
      </p:sp>
      <p:sp>
        <p:nvSpPr>
          <p:cNvPr id="3" name="Title 2">
            <a:extLst>
              <a:ext uri="{FF2B5EF4-FFF2-40B4-BE49-F238E27FC236}">
                <a16:creationId xmlns:a16="http://schemas.microsoft.com/office/drawing/2014/main" id="{72647057-1CCE-E247-9366-66BFE6131976}"/>
              </a:ext>
            </a:extLst>
          </p:cNvPr>
          <p:cNvSpPr>
            <a:spLocks noGrp="1"/>
          </p:cNvSpPr>
          <p:nvPr>
            <p:ph type="title"/>
          </p:nvPr>
        </p:nvSpPr>
        <p:spPr/>
        <p:txBody>
          <a:bodyPr/>
          <a:lstStyle/>
          <a:p>
            <a:r>
              <a:rPr lang="en-US" sz="2800" dirty="0"/>
              <a:t>Some Details: Assignments Structure and Objectives</a:t>
            </a:r>
          </a:p>
        </p:txBody>
      </p:sp>
    </p:spTree>
    <p:extLst>
      <p:ext uri="{BB962C8B-B14F-4D97-AF65-F5344CB8AC3E}">
        <p14:creationId xmlns:p14="http://schemas.microsoft.com/office/powerpoint/2010/main" val="42686653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98C3CE-AAD4-284D-9585-E9E774889AF2}"/>
              </a:ext>
            </a:extLst>
          </p:cNvPr>
          <p:cNvSpPr>
            <a:spLocks noGrp="1"/>
          </p:cNvSpPr>
          <p:nvPr>
            <p:ph idx="1"/>
          </p:nvPr>
        </p:nvSpPr>
        <p:spPr>
          <a:xfrm>
            <a:off x="152400" y="590550"/>
            <a:ext cx="8839200" cy="4114800"/>
          </a:xfrm>
        </p:spPr>
        <p:txBody>
          <a:bodyPr/>
          <a:lstStyle/>
          <a:p>
            <a:pPr>
              <a:spcBef>
                <a:spcPts val="200"/>
              </a:spcBef>
            </a:pPr>
            <a:r>
              <a:rPr lang="en-US" sz="1200" dirty="0"/>
              <a:t>Course Material:</a:t>
            </a:r>
          </a:p>
          <a:p>
            <a:pPr lvl="1">
              <a:spcBef>
                <a:spcPts val="200"/>
              </a:spcBef>
            </a:pPr>
            <a:r>
              <a:rPr lang="en-US" sz="1100" dirty="0"/>
              <a:t>No textbook. Textbooks become out of date in this rapidly changing area. Material would span several books.</a:t>
            </a:r>
          </a:p>
          <a:p>
            <a:pPr lvl="1">
              <a:spcBef>
                <a:spcPts val="200"/>
              </a:spcBef>
            </a:pPr>
            <a:r>
              <a:rPr lang="en-US" sz="1100" dirty="0"/>
              <a:t>Lecture notes and code samples on GitHub. Sample code is mostly in Flask/Python and (maybe) JavaScript/Node.js. </a:t>
            </a:r>
          </a:p>
          <a:p>
            <a:pPr lvl="2">
              <a:spcBef>
                <a:spcPts val="200"/>
              </a:spcBef>
            </a:pPr>
            <a:r>
              <a:rPr lang="en-US" sz="900" dirty="0"/>
              <a:t>Course website: </a:t>
            </a:r>
            <a:r>
              <a:rPr lang="en-US" sz="900" dirty="0">
                <a:hlinkClick r:id="rId2"/>
              </a:rPr>
              <a:t>https://donald-f-ferguson.github.io/Topics-in-SW-Engineering-F23/</a:t>
            </a:r>
            <a:endParaRPr lang="en-US" sz="900" dirty="0"/>
          </a:p>
          <a:p>
            <a:pPr lvl="2">
              <a:spcBef>
                <a:spcPts val="200"/>
              </a:spcBef>
            </a:pPr>
            <a:r>
              <a:rPr lang="en-US" sz="900" dirty="0"/>
              <a:t>Course repo: </a:t>
            </a:r>
            <a:r>
              <a:rPr lang="en-US" sz="900" dirty="0">
                <a:hlinkClick r:id="rId3"/>
              </a:rPr>
              <a:t>https://github.com/donald-f-ferguson/Topics-in-SW-Engineering-F23</a:t>
            </a:r>
            <a:r>
              <a:rPr lang="en-US" sz="900" dirty="0"/>
              <a:t> </a:t>
            </a:r>
            <a:endParaRPr lang="en-US" sz="1100" dirty="0"/>
          </a:p>
          <a:p>
            <a:pPr lvl="1">
              <a:spcBef>
                <a:spcPts val="200"/>
              </a:spcBef>
            </a:pPr>
            <a:r>
              <a:rPr lang="en-US" sz="1100" dirty="0"/>
              <a:t>References to web documents and tutorials.</a:t>
            </a:r>
          </a:p>
          <a:p>
            <a:pPr lvl="1">
              <a:spcBef>
                <a:spcPts val="200"/>
              </a:spcBef>
            </a:pPr>
            <a:r>
              <a:rPr lang="en-US" sz="1100" dirty="0"/>
              <a:t>There will be some programming and example for UI in HTML/CSS/Angular, but this is not the focus of this course.</a:t>
            </a:r>
            <a:br>
              <a:rPr lang="en-US" sz="1100" dirty="0"/>
            </a:br>
            <a:r>
              <a:rPr lang="en-US" sz="1100" dirty="0"/>
              <a:t>UI/User Experience is a multi-semester course by itself.</a:t>
            </a:r>
          </a:p>
          <a:p>
            <a:pPr>
              <a:spcBef>
                <a:spcPts val="200"/>
              </a:spcBef>
            </a:pPr>
            <a:r>
              <a:rPr lang="en-US" sz="1200" dirty="0"/>
              <a:t>Environment:</a:t>
            </a:r>
          </a:p>
          <a:p>
            <a:pPr lvl="1">
              <a:spcBef>
                <a:spcPts val="200"/>
              </a:spcBef>
            </a:pPr>
            <a:r>
              <a:rPr lang="en-US" sz="1100" dirty="0"/>
              <a:t>Required:</a:t>
            </a:r>
          </a:p>
          <a:p>
            <a:pPr lvl="2">
              <a:spcBef>
                <a:spcPts val="200"/>
              </a:spcBef>
            </a:pPr>
            <a:r>
              <a:rPr lang="en-US" sz="900" dirty="0"/>
              <a:t>AWS (team) free tier account</a:t>
            </a:r>
          </a:p>
          <a:p>
            <a:pPr lvl="2">
              <a:spcBef>
                <a:spcPts val="200"/>
              </a:spcBef>
            </a:pPr>
            <a:r>
              <a:rPr lang="en-US" sz="900" dirty="0"/>
              <a:t>GitHub −− project planning, light weight agile development.</a:t>
            </a:r>
          </a:p>
          <a:p>
            <a:pPr lvl="1">
              <a:spcBef>
                <a:spcPts val="200"/>
              </a:spcBef>
            </a:pPr>
            <a:r>
              <a:rPr lang="en-US" sz="1100" dirty="0"/>
              <a:t>Recommended:</a:t>
            </a:r>
          </a:p>
          <a:p>
            <a:pPr lvl="2">
              <a:spcBef>
                <a:spcPts val="200"/>
              </a:spcBef>
            </a:pPr>
            <a:r>
              <a:rPr lang="en-US" sz="900" dirty="0"/>
              <a:t>PyCharm (free student licenses https://www.jetbrains.com/student/) and/or PyCharm</a:t>
            </a:r>
          </a:p>
          <a:p>
            <a:pPr lvl="2">
              <a:spcBef>
                <a:spcPts val="200"/>
              </a:spcBef>
            </a:pPr>
            <a:r>
              <a:rPr lang="en-US" sz="900" dirty="0" err="1"/>
              <a:t>Ananconda</a:t>
            </a:r>
            <a:r>
              <a:rPr lang="en-US" sz="900" dirty="0"/>
              <a:t> to read </a:t>
            </a:r>
            <a:r>
              <a:rPr lang="en-US" sz="900" dirty="0" err="1"/>
              <a:t>Jupyter</a:t>
            </a:r>
            <a:r>
              <a:rPr lang="en-US" sz="900" dirty="0"/>
              <a:t> Notebooks for lectures (https://www.anaconda.com/download/#macos)</a:t>
            </a:r>
          </a:p>
          <a:p>
            <a:pPr lvl="2">
              <a:spcBef>
                <a:spcPts val="200"/>
              </a:spcBef>
            </a:pPr>
            <a:r>
              <a:rPr lang="en-US" sz="900" dirty="0"/>
              <a:t>WebStorm for JavaScript (same link as PyCharm)</a:t>
            </a:r>
            <a:endParaRPr lang="en-US" sz="1200" dirty="0"/>
          </a:p>
          <a:p>
            <a:pPr>
              <a:spcBef>
                <a:spcPts val="200"/>
              </a:spcBef>
            </a:pPr>
            <a:r>
              <a:rPr lang="en-US" sz="1200" dirty="0"/>
              <a:t>Collaboration environments:</a:t>
            </a:r>
          </a:p>
          <a:p>
            <a:pPr lvl="1">
              <a:spcBef>
                <a:spcPts val="200"/>
              </a:spcBef>
            </a:pPr>
            <a:r>
              <a:rPr lang="en-US" sz="1100" dirty="0"/>
              <a:t>Slack: Please join the channel #e6156f23 – </a:t>
            </a:r>
            <a:br>
              <a:rPr lang="en-US" sz="1100" dirty="0"/>
            </a:br>
            <a:r>
              <a:rPr lang="en-US" sz="1100" dirty="0">
                <a:hlinkClick r:id="rId4"/>
              </a:rPr>
              <a:t>https://join.slack.com/t/dff-columbia/shared_invite/zt-1cjbu68ty-RvaI7vLghvo0SFRFP4qbMg</a:t>
            </a:r>
            <a:r>
              <a:rPr lang="en-US" sz="1100" dirty="0"/>
              <a:t> </a:t>
            </a:r>
          </a:p>
          <a:p>
            <a:pPr lvl="1">
              <a:spcBef>
                <a:spcPts val="200"/>
              </a:spcBef>
            </a:pPr>
            <a:r>
              <a:rPr lang="en-US" sz="1100" dirty="0"/>
              <a:t>We will use the Ed Discussion features, accessible through </a:t>
            </a:r>
            <a:r>
              <a:rPr lang="en-US" sz="1100" dirty="0" err="1"/>
              <a:t>CourseWorks</a:t>
            </a:r>
            <a:r>
              <a:rPr lang="en-US" sz="1100" dirty="0"/>
              <a:t>, for discussions.</a:t>
            </a:r>
          </a:p>
          <a:p>
            <a:pPr>
              <a:spcBef>
                <a:spcPts val="200"/>
              </a:spcBef>
            </a:pPr>
            <a:endParaRPr lang="en-US" sz="1200" dirty="0"/>
          </a:p>
        </p:txBody>
      </p:sp>
      <p:sp>
        <p:nvSpPr>
          <p:cNvPr id="3" name="Title 2">
            <a:extLst>
              <a:ext uri="{FF2B5EF4-FFF2-40B4-BE49-F238E27FC236}">
                <a16:creationId xmlns:a16="http://schemas.microsoft.com/office/drawing/2014/main" id="{40C2C053-DD3D-034C-A188-8F00D6A53C96}"/>
              </a:ext>
            </a:extLst>
          </p:cNvPr>
          <p:cNvSpPr>
            <a:spLocks noGrp="1"/>
          </p:cNvSpPr>
          <p:nvPr>
            <p:ph type="title"/>
          </p:nvPr>
        </p:nvSpPr>
        <p:spPr/>
        <p:txBody>
          <a:bodyPr/>
          <a:lstStyle/>
          <a:p>
            <a:r>
              <a:rPr lang="en-US" b="1" dirty="0"/>
              <a:t>Course Material</a:t>
            </a:r>
            <a:endParaRPr lang="en-US" dirty="0"/>
          </a:p>
        </p:txBody>
      </p:sp>
    </p:spTree>
    <p:extLst>
      <p:ext uri="{BB962C8B-B14F-4D97-AF65-F5344CB8AC3E}">
        <p14:creationId xmlns:p14="http://schemas.microsoft.com/office/powerpoint/2010/main" val="1636964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Core Concepts</a:t>
            </a:r>
            <a:endParaRPr lang="en-US" altLang="en-US" sz="1600" i="1" dirty="0">
              <a:solidFill>
                <a:schemeClr val="bg1"/>
              </a:solidFill>
            </a:endParaRPr>
          </a:p>
        </p:txBody>
      </p:sp>
      <p:sp>
        <p:nvSpPr>
          <p:cNvPr id="8" name="TextBox 9">
            <a:extLst>
              <a:ext uri="{FF2B5EF4-FFF2-40B4-BE49-F238E27FC236}">
                <a16:creationId xmlns:a16="http://schemas.microsoft.com/office/drawing/2014/main" id="{60DCA328-C8A5-A1AF-537A-0DD2ACA38A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15224825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Cloud Computing – Core Concepts</a:t>
            </a:r>
          </a:p>
        </p:txBody>
      </p:sp>
      <p:sp>
        <p:nvSpPr>
          <p:cNvPr id="2" name="TextBox 9">
            <a:extLst>
              <a:ext uri="{FF2B5EF4-FFF2-40B4-BE49-F238E27FC236}">
                <a16:creationId xmlns:a16="http://schemas.microsoft.com/office/drawing/2014/main" id="{F371E559-DD1E-9175-DAF6-B6812EEF0B3E}"/>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42839726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041F54-630D-3043-A48A-DCCA173C74B3}"/>
              </a:ext>
            </a:extLst>
          </p:cNvPr>
          <p:cNvSpPr>
            <a:spLocks noGrp="1"/>
          </p:cNvSpPr>
          <p:nvPr>
            <p:ph idx="1"/>
          </p:nvPr>
        </p:nvSpPr>
        <p:spPr>
          <a:xfrm>
            <a:off x="152400" y="590550"/>
            <a:ext cx="8839200" cy="914400"/>
          </a:xfrm>
        </p:spPr>
        <p:txBody>
          <a:bodyPr/>
          <a:lstStyle/>
          <a:p>
            <a:r>
              <a:rPr lang="en-US" sz="1200" dirty="0"/>
              <a:t>"Cloud computing is an information technology (IT) paradigm that enables ubiquitous access to shared pools of configurable system resources and higher-level services that can be rapidly provisioned with minimal management effort, often over the Internet. Cloud computing relies on sharing of resources to achieve coherence and economies of scale, similar to a public utility." (</a:t>
            </a:r>
            <a:r>
              <a:rPr lang="en-US" sz="1200" u="sng" dirty="0">
                <a:hlinkClick r:id="rId2"/>
              </a:rPr>
              <a:t>https://en.wikipedia.org/wiki/Cloud_computing</a:t>
            </a:r>
            <a:r>
              <a:rPr lang="en-US" sz="1200" dirty="0"/>
              <a:t>)</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pic>
        <p:nvPicPr>
          <p:cNvPr id="4" name="Picture 3">
            <a:extLst>
              <a:ext uri="{FF2B5EF4-FFF2-40B4-BE49-F238E27FC236}">
                <a16:creationId xmlns:a16="http://schemas.microsoft.com/office/drawing/2014/main" id="{DD9EA960-2C77-2D45-8436-797D593E5B5D}"/>
              </a:ext>
            </a:extLst>
          </p:cNvPr>
          <p:cNvPicPr>
            <a:picLocks noChangeAspect="1"/>
          </p:cNvPicPr>
          <p:nvPr/>
        </p:nvPicPr>
        <p:blipFill>
          <a:blip r:embed="rId3"/>
          <a:stretch>
            <a:fillRect/>
          </a:stretch>
        </p:blipFill>
        <p:spPr>
          <a:xfrm>
            <a:off x="9728" y="1412092"/>
            <a:ext cx="3857786" cy="3493348"/>
          </a:xfrm>
          <a:prstGeom prst="rect">
            <a:avLst/>
          </a:prstGeom>
        </p:spPr>
      </p:pic>
      <p:pic>
        <p:nvPicPr>
          <p:cNvPr id="5" name="Picture 4">
            <a:extLst>
              <a:ext uri="{FF2B5EF4-FFF2-40B4-BE49-F238E27FC236}">
                <a16:creationId xmlns:a16="http://schemas.microsoft.com/office/drawing/2014/main" id="{B3BF981A-0997-3248-8A58-7153B22B2F8D}"/>
              </a:ext>
            </a:extLst>
          </p:cNvPr>
          <p:cNvPicPr>
            <a:picLocks noChangeAspect="1"/>
          </p:cNvPicPr>
          <p:nvPr/>
        </p:nvPicPr>
        <p:blipFill>
          <a:blip r:embed="rId4"/>
          <a:stretch>
            <a:fillRect/>
          </a:stretch>
        </p:blipFill>
        <p:spPr>
          <a:xfrm>
            <a:off x="4047592" y="1504950"/>
            <a:ext cx="4973191" cy="3103974"/>
          </a:xfrm>
          <a:prstGeom prst="rect">
            <a:avLst/>
          </a:prstGeom>
        </p:spPr>
      </p:pic>
      <p:sp>
        <p:nvSpPr>
          <p:cNvPr id="6" name="TextBox 5">
            <a:extLst>
              <a:ext uri="{FF2B5EF4-FFF2-40B4-BE49-F238E27FC236}">
                <a16:creationId xmlns:a16="http://schemas.microsoft.com/office/drawing/2014/main" id="{44866BA9-4E19-D84E-83EB-DAF3430368BA}"/>
              </a:ext>
            </a:extLst>
          </p:cNvPr>
          <p:cNvSpPr txBox="1"/>
          <p:nvPr/>
        </p:nvSpPr>
        <p:spPr>
          <a:xfrm>
            <a:off x="5334000" y="1281287"/>
            <a:ext cx="1806905" cy="261610"/>
          </a:xfrm>
          <a:prstGeom prst="rect">
            <a:avLst/>
          </a:prstGeom>
          <a:noFill/>
        </p:spPr>
        <p:txBody>
          <a:bodyPr wrap="none" rtlCol="0">
            <a:spAutoFit/>
          </a:bodyPr>
          <a:lstStyle/>
          <a:p>
            <a:r>
              <a:rPr lang="en-US" sz="1100" dirty="0"/>
              <a:t>NIST Reference Architecture</a:t>
            </a:r>
          </a:p>
        </p:txBody>
      </p:sp>
    </p:spTree>
    <p:extLst>
      <p:ext uri="{BB962C8B-B14F-4D97-AF65-F5344CB8AC3E}">
        <p14:creationId xmlns:p14="http://schemas.microsoft.com/office/powerpoint/2010/main" val="16682521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1513066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4069268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3CE1759-6C5C-D4C1-A7D6-7615385F8992}"/>
              </a:ext>
            </a:extLst>
          </p:cNvPr>
          <p:cNvSpPr>
            <a:spLocks noGrp="1"/>
          </p:cNvSpPr>
          <p:nvPr>
            <p:ph idx="1"/>
          </p:nvPr>
        </p:nvSpPr>
        <p:spPr/>
        <p:txBody>
          <a:bodyPr/>
          <a:lstStyle/>
          <a:p>
            <a:r>
              <a:rPr lang="en-US" sz="1600" dirty="0"/>
              <a:t>Logistics</a:t>
            </a:r>
          </a:p>
          <a:p>
            <a:pPr lvl="1"/>
            <a:r>
              <a:rPr lang="en-US" sz="1400" dirty="0"/>
              <a:t>Lectures: Friday’s 1:10 to 3:40 PM</a:t>
            </a:r>
          </a:p>
          <a:p>
            <a:pPr lvl="2"/>
            <a:r>
              <a:rPr lang="en-US" sz="1200" dirty="0"/>
              <a:t>I can present and cover material </a:t>
            </a:r>
            <a:r>
              <a:rPr lang="en-US" sz="1200" i="1" dirty="0"/>
              <a:t>much more quickly</a:t>
            </a:r>
            <a:r>
              <a:rPr lang="en-US" sz="1200" dirty="0"/>
              <a:t> than you can “use and implement.” </a:t>
            </a:r>
            <a:r>
              <a:rPr lang="en-US" sz="1200" dirty="0">
                <a:sym typeface="Wingdings" pitchFamily="2" charset="2"/>
              </a:rPr>
              <a:t></a:t>
            </a:r>
          </a:p>
          <a:p>
            <a:pPr lvl="2"/>
            <a:r>
              <a:rPr lang="en-US" sz="1200" dirty="0">
                <a:sym typeface="Wingdings" pitchFamily="2" charset="2"/>
              </a:rPr>
              <a:t>1:10 to 2:50-ish will be lecture and presenting/teaching material.</a:t>
            </a:r>
          </a:p>
          <a:p>
            <a:pPr lvl="2"/>
            <a:r>
              <a:rPr lang="en-US" sz="1200" dirty="0">
                <a:sym typeface="Wingdings" pitchFamily="2" charset="2"/>
              </a:rPr>
              <a:t>2:50-ish to 3:40 will be “in the lecture room ‘labs’” where you can work on projects, ask questions, discuss details.</a:t>
            </a:r>
          </a:p>
          <a:p>
            <a:pPr lvl="2"/>
            <a:r>
              <a:rPr lang="en-US" sz="1200" dirty="0">
                <a:sym typeface="Wingdings" pitchFamily="2" charset="2"/>
              </a:rPr>
              <a:t>I will periodically devote a lecture slot to extended offices hours, project team meetings, etc.</a:t>
            </a:r>
          </a:p>
          <a:p>
            <a:pPr lvl="1"/>
            <a:r>
              <a:rPr lang="en-US" sz="1400" dirty="0">
                <a:sym typeface="Wingdings" pitchFamily="2" charset="2"/>
              </a:rPr>
              <a:t>Office Hours: Friday’s 8:30 AM to 10:00 AM and 4:00 PM to 5:00 PM.</a:t>
            </a:r>
            <a:br>
              <a:rPr lang="en-US" sz="1400" dirty="0">
                <a:sym typeface="Wingdings" pitchFamily="2" charset="2"/>
              </a:rPr>
            </a:br>
            <a:endParaRPr lang="en-US" sz="1400" dirty="0">
              <a:sym typeface="Wingdings" pitchFamily="2" charset="2"/>
            </a:endParaRPr>
          </a:p>
          <a:p>
            <a:r>
              <a:rPr lang="en-US" sz="1600" dirty="0">
                <a:sym typeface="Wingdings" pitchFamily="2" charset="2"/>
              </a:rPr>
              <a:t>A total of 100 points is available:</a:t>
            </a:r>
          </a:p>
          <a:p>
            <a:pPr lvl="1"/>
            <a:r>
              <a:rPr lang="en-US" sz="1400" dirty="0">
                <a:sym typeface="Wingdings" pitchFamily="2" charset="2"/>
              </a:rPr>
              <a:t>Your final team project earns up to 75 points. </a:t>
            </a:r>
          </a:p>
          <a:p>
            <a:pPr lvl="1"/>
            <a:r>
              <a:rPr lang="en-US" sz="1400" dirty="0">
                <a:sym typeface="Wingdings" pitchFamily="2" charset="2"/>
              </a:rPr>
              <a:t>Written individual homework assignments earn up to 25 points.</a:t>
            </a:r>
          </a:p>
          <a:p>
            <a:pPr lvl="1"/>
            <a:r>
              <a:rPr lang="en-US" sz="1400" dirty="0">
                <a:sym typeface="Wingdings" pitchFamily="2" charset="2"/>
              </a:rPr>
              <a:t>Earning an A+ requires the TAs and my seeing and recognizing individual extra effort that we reward with extra-credit. We will let you know when we assign extra-credit points.</a:t>
            </a:r>
          </a:p>
          <a:p>
            <a:pPr lvl="1"/>
            <a:r>
              <a:rPr lang="en-US" sz="1400" dirty="0">
                <a:sym typeface="Wingdings" pitchFamily="2" charset="2"/>
              </a:rPr>
              <a:t>“Extraordinary results come from doing ordinary things extraordinarily well.”</a:t>
            </a:r>
          </a:p>
          <a:p>
            <a:pPr lvl="1"/>
            <a:r>
              <a:rPr lang="en-US" sz="1400" dirty="0">
                <a:sym typeface="Wingdings" pitchFamily="2" charset="2"/>
              </a:rPr>
              <a:t>“The harder I work, the luckier I get.”</a:t>
            </a:r>
            <a:br>
              <a:rPr lang="en-US" sz="1400" dirty="0">
                <a:sym typeface="Wingdings" pitchFamily="2" charset="2"/>
              </a:rPr>
            </a:br>
            <a:endParaRPr lang="en-US" sz="1400" dirty="0">
              <a:sym typeface="Wingdings" pitchFamily="2" charset="2"/>
            </a:endParaRPr>
          </a:p>
          <a:p>
            <a:pPr lvl="1"/>
            <a:endParaRPr lang="en-US" sz="1400" dirty="0">
              <a:sym typeface="Wingdings" pitchFamily="2" charset="2"/>
            </a:endParaRPr>
          </a:p>
        </p:txBody>
      </p:sp>
      <p:sp>
        <p:nvSpPr>
          <p:cNvPr id="5" name="Title 4">
            <a:extLst>
              <a:ext uri="{FF2B5EF4-FFF2-40B4-BE49-F238E27FC236}">
                <a16:creationId xmlns:a16="http://schemas.microsoft.com/office/drawing/2014/main" id="{190DC3CF-DEE8-1A51-8DAB-43EBA6E1EC1A}"/>
              </a:ext>
            </a:extLst>
          </p:cNvPr>
          <p:cNvSpPr>
            <a:spLocks noGrp="1"/>
          </p:cNvSpPr>
          <p:nvPr>
            <p:ph type="title"/>
          </p:nvPr>
        </p:nvSpPr>
        <p:spPr/>
        <p:txBody>
          <a:bodyPr/>
          <a:lstStyle/>
          <a:p>
            <a:r>
              <a:rPr lang="en-US" dirty="0"/>
              <a:t>Logistics and Grading</a:t>
            </a:r>
          </a:p>
        </p:txBody>
      </p:sp>
    </p:spTree>
    <p:extLst>
      <p:ext uri="{BB962C8B-B14F-4D97-AF65-F5344CB8AC3E}">
        <p14:creationId xmlns:p14="http://schemas.microsoft.com/office/powerpoint/2010/main" val="3680963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6CE573-D0F2-45AB-8F38-EDE042DECF80}"/>
              </a:ext>
            </a:extLst>
          </p:cNvPr>
          <p:cNvSpPr>
            <a:spLocks noGrp="1"/>
          </p:cNvSpPr>
          <p:nvPr>
            <p:ph idx="1"/>
          </p:nvPr>
        </p:nvSpPr>
        <p:spPr>
          <a:xfrm>
            <a:off x="152400" y="447494"/>
            <a:ext cx="4267200" cy="4257856"/>
          </a:xfrm>
        </p:spPr>
        <p:txBody>
          <a:bodyPr/>
          <a:lstStyle/>
          <a:p>
            <a:pPr>
              <a:spcBef>
                <a:spcPts val="0"/>
              </a:spcBef>
            </a:pPr>
            <a:r>
              <a:rPr lang="en-US" sz="1100" dirty="0"/>
              <a:t>Note: Cannot show all of the technology and  connections with creating spaghetti.</a:t>
            </a:r>
          </a:p>
          <a:p>
            <a:pPr>
              <a:spcBef>
                <a:spcPts val="0"/>
              </a:spcBef>
            </a:pPr>
            <a:r>
              <a:rPr lang="en-US" sz="1100" dirty="0"/>
              <a:t>Databases/Storage:</a:t>
            </a:r>
          </a:p>
          <a:p>
            <a:pPr lvl="1">
              <a:spcBef>
                <a:spcPts val="0"/>
              </a:spcBef>
            </a:pPr>
            <a:r>
              <a:rPr lang="en-US" sz="1050" dirty="0"/>
              <a:t>RDS</a:t>
            </a:r>
          </a:p>
          <a:p>
            <a:pPr lvl="1">
              <a:spcBef>
                <a:spcPts val="0"/>
              </a:spcBef>
            </a:pPr>
            <a:r>
              <a:rPr lang="en-US" sz="1050" dirty="0"/>
              <a:t>DynamoDB</a:t>
            </a:r>
          </a:p>
          <a:p>
            <a:pPr lvl="1">
              <a:spcBef>
                <a:spcPts val="0"/>
              </a:spcBef>
            </a:pPr>
            <a:r>
              <a:rPr lang="en-US" sz="1050" dirty="0"/>
              <a:t>MongoDB (or Document DB)</a:t>
            </a:r>
          </a:p>
          <a:p>
            <a:pPr lvl="1">
              <a:spcBef>
                <a:spcPts val="0"/>
              </a:spcBef>
            </a:pPr>
            <a:r>
              <a:rPr lang="en-US" sz="1050" dirty="0"/>
              <a:t>Neptune (or Neo4j)</a:t>
            </a:r>
          </a:p>
          <a:p>
            <a:pPr lvl="1">
              <a:spcBef>
                <a:spcPts val="0"/>
              </a:spcBef>
            </a:pPr>
            <a:r>
              <a:rPr lang="en-US" sz="1050" dirty="0"/>
              <a:t>S3</a:t>
            </a:r>
          </a:p>
          <a:p>
            <a:pPr>
              <a:spcBef>
                <a:spcPts val="0"/>
              </a:spcBef>
            </a:pPr>
            <a:r>
              <a:rPr lang="en-US" sz="1100" dirty="0"/>
              <a:t>Networking/Communication:</a:t>
            </a:r>
          </a:p>
          <a:p>
            <a:pPr lvl="1">
              <a:spcBef>
                <a:spcPts val="0"/>
              </a:spcBef>
            </a:pPr>
            <a:r>
              <a:rPr lang="en-US" sz="1050" dirty="0"/>
              <a:t>Route 53 (DNS)</a:t>
            </a:r>
          </a:p>
          <a:p>
            <a:pPr lvl="1">
              <a:spcBef>
                <a:spcPts val="0"/>
              </a:spcBef>
            </a:pPr>
            <a:r>
              <a:rPr lang="en-US" sz="1050" dirty="0"/>
              <a:t>Certificate Management</a:t>
            </a:r>
          </a:p>
          <a:p>
            <a:pPr lvl="1">
              <a:spcBef>
                <a:spcPts val="0"/>
              </a:spcBef>
            </a:pPr>
            <a:r>
              <a:rPr lang="en-US" sz="1050" dirty="0"/>
              <a:t>CloudFront</a:t>
            </a:r>
          </a:p>
          <a:p>
            <a:pPr lvl="1">
              <a:spcBef>
                <a:spcPts val="0"/>
              </a:spcBef>
            </a:pPr>
            <a:r>
              <a:rPr lang="en-US" sz="1050" dirty="0"/>
              <a:t>VPC</a:t>
            </a:r>
          </a:p>
          <a:p>
            <a:pPr lvl="1">
              <a:spcBef>
                <a:spcPts val="0"/>
              </a:spcBef>
            </a:pPr>
            <a:r>
              <a:rPr lang="en-US" sz="1050" dirty="0"/>
              <a:t>API Gateway</a:t>
            </a:r>
          </a:p>
          <a:p>
            <a:pPr>
              <a:spcBef>
                <a:spcPts val="0"/>
              </a:spcBef>
            </a:pPr>
            <a:r>
              <a:rPr lang="en-US" sz="1100" dirty="0"/>
              <a:t>Compute:</a:t>
            </a:r>
          </a:p>
          <a:p>
            <a:pPr lvl="1">
              <a:spcBef>
                <a:spcPts val="0"/>
              </a:spcBef>
            </a:pPr>
            <a:r>
              <a:rPr lang="en-US" sz="1050" dirty="0"/>
              <a:t>EC2</a:t>
            </a:r>
          </a:p>
          <a:p>
            <a:pPr lvl="1">
              <a:spcBef>
                <a:spcPts val="0"/>
              </a:spcBef>
            </a:pPr>
            <a:r>
              <a:rPr lang="en-US" sz="1050" dirty="0"/>
              <a:t>Elastic Beanstalk</a:t>
            </a:r>
          </a:p>
          <a:p>
            <a:pPr lvl="1">
              <a:spcBef>
                <a:spcPts val="0"/>
              </a:spcBef>
            </a:pPr>
            <a:r>
              <a:rPr lang="en-US" sz="1050" dirty="0"/>
              <a:t>Elastic Container Service (or Docker)</a:t>
            </a:r>
          </a:p>
          <a:p>
            <a:pPr lvl="1">
              <a:spcBef>
                <a:spcPts val="0"/>
              </a:spcBef>
            </a:pPr>
            <a:r>
              <a:rPr lang="en-US" sz="1050" dirty="0"/>
              <a:t>Lambda Functions</a:t>
            </a:r>
          </a:p>
          <a:p>
            <a:pPr>
              <a:spcBef>
                <a:spcPts val="0"/>
              </a:spcBef>
            </a:pPr>
            <a:r>
              <a:rPr lang="en-US" sz="1100" dirty="0"/>
              <a:t>Integration/collaboration:</a:t>
            </a:r>
          </a:p>
          <a:p>
            <a:pPr lvl="1">
              <a:spcBef>
                <a:spcPts val="0"/>
              </a:spcBef>
            </a:pPr>
            <a:r>
              <a:rPr lang="en-US" sz="900" dirty="0"/>
              <a:t>SNS, SQS</a:t>
            </a:r>
          </a:p>
          <a:p>
            <a:pPr lvl="1">
              <a:spcBef>
                <a:spcPts val="0"/>
              </a:spcBef>
            </a:pPr>
            <a:r>
              <a:rPr lang="en-US" sz="900" dirty="0"/>
              <a:t>Email</a:t>
            </a:r>
          </a:p>
          <a:p>
            <a:pPr lvl="1">
              <a:spcBef>
                <a:spcPts val="0"/>
              </a:spcBef>
            </a:pPr>
            <a:r>
              <a:rPr lang="en-US" sz="900" dirty="0"/>
              <a:t>Slack</a:t>
            </a:r>
          </a:p>
          <a:p>
            <a:pPr>
              <a:spcBef>
                <a:spcPts val="0"/>
              </a:spcBef>
            </a:pPr>
            <a:r>
              <a:rPr lang="en-US" sz="1100" dirty="0"/>
              <a:t>Continuous Integration/Continuous Deployment:</a:t>
            </a:r>
          </a:p>
          <a:p>
            <a:pPr lvl="1">
              <a:spcBef>
                <a:spcPts val="0"/>
              </a:spcBef>
            </a:pPr>
            <a:r>
              <a:rPr lang="en-US" sz="900" dirty="0"/>
              <a:t>Code Commit, Code Pipeline</a:t>
            </a:r>
          </a:p>
          <a:p>
            <a:pPr lvl="1">
              <a:spcBef>
                <a:spcPts val="0"/>
              </a:spcBef>
            </a:pPr>
            <a:r>
              <a:rPr lang="en-US" sz="900" dirty="0"/>
              <a:t>Or GitHub and actions</a:t>
            </a:r>
          </a:p>
          <a:p>
            <a:pPr>
              <a:spcBef>
                <a:spcPts val="0"/>
              </a:spcBef>
            </a:pPr>
            <a:endParaRPr lang="en-US" sz="1100" dirty="0"/>
          </a:p>
        </p:txBody>
      </p:sp>
      <p:sp>
        <p:nvSpPr>
          <p:cNvPr id="3" name="Title 2">
            <a:extLst>
              <a:ext uri="{FF2B5EF4-FFF2-40B4-BE49-F238E27FC236}">
                <a16:creationId xmlns:a16="http://schemas.microsoft.com/office/drawing/2014/main" id="{E74FC661-1D9F-47BA-937B-9F5DD6B46130}"/>
              </a:ext>
            </a:extLst>
          </p:cNvPr>
          <p:cNvSpPr>
            <a:spLocks noGrp="1"/>
          </p:cNvSpPr>
          <p:nvPr>
            <p:ph type="title"/>
          </p:nvPr>
        </p:nvSpPr>
        <p:spPr/>
        <p:txBody>
          <a:bodyPr/>
          <a:lstStyle/>
          <a:p>
            <a:r>
              <a:rPr lang="en-US" dirty="0"/>
              <a:t>Motivating Sample Application (Topology)</a:t>
            </a:r>
          </a:p>
        </p:txBody>
      </p:sp>
      <p:pic>
        <p:nvPicPr>
          <p:cNvPr id="5" name="Picture 4">
            <a:extLst>
              <a:ext uri="{FF2B5EF4-FFF2-40B4-BE49-F238E27FC236}">
                <a16:creationId xmlns:a16="http://schemas.microsoft.com/office/drawing/2014/main" id="{793E4E5F-356D-4F49-9A33-A597FB0568A3}"/>
              </a:ext>
            </a:extLst>
          </p:cNvPr>
          <p:cNvPicPr>
            <a:picLocks noChangeAspect="1"/>
          </p:cNvPicPr>
          <p:nvPr/>
        </p:nvPicPr>
        <p:blipFill>
          <a:blip r:embed="rId2"/>
          <a:stretch>
            <a:fillRect/>
          </a:stretch>
        </p:blipFill>
        <p:spPr>
          <a:xfrm>
            <a:off x="4267200" y="561975"/>
            <a:ext cx="4439750" cy="4019550"/>
          </a:xfrm>
          <a:prstGeom prst="rect">
            <a:avLst/>
          </a:prstGeom>
        </p:spPr>
      </p:pic>
    </p:spTree>
    <p:extLst>
      <p:ext uri="{BB962C8B-B14F-4D97-AF65-F5344CB8AC3E}">
        <p14:creationId xmlns:p14="http://schemas.microsoft.com/office/powerpoint/2010/main" val="6349764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A38A33-A622-7486-299B-B00F35085916}"/>
              </a:ext>
            </a:extLst>
          </p:cNvPr>
          <p:cNvSpPr>
            <a:spLocks noGrp="1"/>
          </p:cNvSpPr>
          <p:nvPr>
            <p:ph idx="1"/>
          </p:nvPr>
        </p:nvSpPr>
        <p:spPr/>
        <p:txBody>
          <a:bodyPr/>
          <a:lstStyle/>
          <a:p>
            <a:pPr>
              <a:spcBef>
                <a:spcPts val="100"/>
              </a:spcBef>
            </a:pPr>
            <a:r>
              <a:rPr lang="en-US" sz="1600" dirty="0"/>
              <a:t>Economy of scale:</a:t>
            </a:r>
          </a:p>
          <a:p>
            <a:pPr lvl="1">
              <a:spcBef>
                <a:spcPts val="100"/>
              </a:spcBef>
            </a:pPr>
            <a:r>
              <a:rPr lang="en-US" sz="1400" dirty="0"/>
              <a:t>There are fixed costs for a data center. One big data center of size N is more cost effective than N data centers.</a:t>
            </a:r>
          </a:p>
          <a:p>
            <a:pPr lvl="1">
              <a:spcBef>
                <a:spcPts val="100"/>
              </a:spcBef>
            </a:pPr>
            <a:r>
              <a:rPr lang="en-US" sz="1400" dirty="0"/>
              <a:t>The cloud service provider (CSP) can “buy in bulk” from HW suppliers.</a:t>
            </a:r>
          </a:p>
          <a:p>
            <a:pPr>
              <a:spcBef>
                <a:spcPts val="100"/>
              </a:spcBef>
            </a:pPr>
            <a:r>
              <a:rPr lang="en-US" sz="1600" dirty="0"/>
              <a:t>The average matters:</a:t>
            </a:r>
          </a:p>
          <a:p>
            <a:pPr lvl="1">
              <a:spcBef>
                <a:spcPts val="100"/>
              </a:spcBef>
            </a:pPr>
            <a:r>
              <a:rPr lang="en-US" sz="1400" dirty="0"/>
              <a:t>A company has to over provision resources to deal with surges in load/requests.</a:t>
            </a:r>
            <a:br>
              <a:rPr lang="en-US" sz="1400" dirty="0"/>
            </a:br>
            <a:r>
              <a:rPr lang="en-US" sz="1400" dirty="0"/>
              <a:t>Over provisioning by 3x is common.</a:t>
            </a:r>
          </a:p>
          <a:p>
            <a:pPr lvl="1">
              <a:spcBef>
                <a:spcPts val="100"/>
              </a:spcBef>
            </a:pPr>
            <a:r>
              <a:rPr lang="en-US" sz="1400" dirty="0"/>
              <a:t>The CSP can rely on averages. Not all N tenants will have surges at the same time.</a:t>
            </a:r>
            <a:br>
              <a:rPr lang="en-US" sz="1400" dirty="0"/>
            </a:br>
            <a:r>
              <a:rPr lang="en-US" sz="1400" dirty="0"/>
              <a:t>So, the CSP can over provision by a smaller amount than 3*N.</a:t>
            </a:r>
          </a:p>
          <a:p>
            <a:pPr>
              <a:spcBef>
                <a:spcPts val="100"/>
              </a:spcBef>
            </a:pPr>
            <a:r>
              <a:rPr lang="en-US" sz="1600" dirty="0"/>
              <a:t>Elastic capacity:</a:t>
            </a:r>
          </a:p>
          <a:p>
            <a:pPr lvl="1">
              <a:spcBef>
                <a:spcPts val="100"/>
              </a:spcBef>
            </a:pPr>
            <a:r>
              <a:rPr lang="en-US" sz="1400" dirty="0"/>
              <a:t>Tenants do not need to over-provision.</a:t>
            </a:r>
          </a:p>
          <a:p>
            <a:pPr lvl="1">
              <a:spcBef>
                <a:spcPts val="100"/>
              </a:spcBef>
            </a:pPr>
            <a:r>
              <a:rPr lang="en-US" sz="1400" dirty="0"/>
              <a:t>They can “request” additional resources when there is a surge and then release.</a:t>
            </a:r>
          </a:p>
          <a:p>
            <a:pPr>
              <a:spcBef>
                <a:spcPts val="100"/>
              </a:spcBef>
            </a:pPr>
            <a:r>
              <a:rPr lang="en-US" sz="1600" dirty="0"/>
              <a:t>Outsource non-core business functions:</a:t>
            </a:r>
          </a:p>
          <a:p>
            <a:pPr lvl="1">
              <a:spcBef>
                <a:spcPts val="100"/>
              </a:spcBef>
            </a:pPr>
            <a:r>
              <a:rPr lang="en-US" sz="1400" dirty="0"/>
              <a:t>A tenant does not want to manage buildings, pay water bills, … …</a:t>
            </a:r>
          </a:p>
          <a:p>
            <a:pPr lvl="1">
              <a:spcBef>
                <a:spcPts val="100"/>
              </a:spcBef>
            </a:pPr>
            <a:r>
              <a:rPr lang="en-US" sz="1400" dirty="0"/>
              <a:t>Buying HW, installing, configuring, monitoring and rebooting, … is a total downer.</a:t>
            </a:r>
          </a:p>
          <a:p>
            <a:pPr>
              <a:spcBef>
                <a:spcPts val="100"/>
              </a:spcBef>
            </a:pPr>
            <a:r>
              <a:rPr lang="en-US" sz="1600" dirty="0"/>
              <a:t>There are many other reasons that you can just look up because I am too lazy to type.</a:t>
            </a:r>
          </a:p>
          <a:p>
            <a:pPr>
              <a:spcBef>
                <a:spcPts val="100"/>
              </a:spcBef>
            </a:pPr>
            <a:r>
              <a:rPr lang="en-US" sz="1600" dirty="0">
                <a:solidFill>
                  <a:srgbClr val="FF0000"/>
                </a:solidFill>
              </a:rPr>
              <a:t>Taking a cloud computing course looks really cool on your resume.</a:t>
            </a:r>
          </a:p>
          <a:p>
            <a:pPr>
              <a:spcBef>
                <a:spcPts val="100"/>
              </a:spcBef>
            </a:pPr>
            <a:endParaRPr lang="en-US" sz="1600" dirty="0"/>
          </a:p>
        </p:txBody>
      </p:sp>
      <p:sp>
        <p:nvSpPr>
          <p:cNvPr id="3" name="Title 2">
            <a:extLst>
              <a:ext uri="{FF2B5EF4-FFF2-40B4-BE49-F238E27FC236}">
                <a16:creationId xmlns:a16="http://schemas.microsoft.com/office/drawing/2014/main" id="{60C27E56-7F29-E243-99FC-623A75DBBA8D}"/>
              </a:ext>
            </a:extLst>
          </p:cNvPr>
          <p:cNvSpPr>
            <a:spLocks noGrp="1"/>
          </p:cNvSpPr>
          <p:nvPr>
            <p:ph type="title"/>
          </p:nvPr>
        </p:nvSpPr>
        <p:spPr/>
        <p:txBody>
          <a:bodyPr/>
          <a:lstStyle/>
          <a:p>
            <a:r>
              <a:rPr lang="en-US" dirty="0"/>
              <a:t>Why Cloud Computing?</a:t>
            </a:r>
          </a:p>
        </p:txBody>
      </p:sp>
    </p:spTree>
    <p:extLst>
      <p:ext uri="{BB962C8B-B14F-4D97-AF65-F5344CB8AC3E}">
        <p14:creationId xmlns:p14="http://schemas.microsoft.com/office/powerpoint/2010/main" val="32733359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Microservices</a:t>
            </a:r>
          </a:p>
        </p:txBody>
      </p:sp>
      <p:sp>
        <p:nvSpPr>
          <p:cNvPr id="2" name="TextBox 9">
            <a:extLst>
              <a:ext uri="{FF2B5EF4-FFF2-40B4-BE49-F238E27FC236}">
                <a16:creationId xmlns:a16="http://schemas.microsoft.com/office/drawing/2014/main" id="{F04DF9D9-B1BD-11AC-3F9A-97015EC6923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37345746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BBBD4-0248-1A7E-9BAD-46D6C2BF2C8F}"/>
              </a:ext>
            </a:extLst>
          </p:cNvPr>
          <p:cNvSpPr>
            <a:spLocks noGrp="1"/>
          </p:cNvSpPr>
          <p:nvPr>
            <p:ph type="title"/>
          </p:nvPr>
        </p:nvSpPr>
        <p:spPr/>
        <p:txBody>
          <a:bodyPr/>
          <a:lstStyle/>
          <a:p>
            <a:r>
              <a:rPr lang="en-US" dirty="0"/>
              <a:t>Microservices </a:t>
            </a:r>
            <a:r>
              <a:rPr lang="en-US" sz="2000" dirty="0"/>
              <a:t>(https://</a:t>
            </a:r>
            <a:r>
              <a:rPr lang="en-US" sz="2000" dirty="0" err="1"/>
              <a:t>microservices.io</a:t>
            </a:r>
            <a:r>
              <a:rPr lang="en-US" sz="2000" dirty="0"/>
              <a:t>/</a:t>
            </a:r>
            <a:r>
              <a:rPr lang="en-US" sz="2000" dirty="0" err="1"/>
              <a:t>index.html</a:t>
            </a:r>
            <a:r>
              <a:rPr lang="en-US" sz="2000" dirty="0"/>
              <a:t>)</a:t>
            </a:r>
            <a:endParaRPr lang="en-US" dirty="0"/>
          </a:p>
        </p:txBody>
      </p:sp>
      <p:pic>
        <p:nvPicPr>
          <p:cNvPr id="8" name="Picture 7">
            <a:extLst>
              <a:ext uri="{FF2B5EF4-FFF2-40B4-BE49-F238E27FC236}">
                <a16:creationId xmlns:a16="http://schemas.microsoft.com/office/drawing/2014/main" id="{10A18FB7-D82A-4BF8-CBD9-A766C86050B8}"/>
              </a:ext>
            </a:extLst>
          </p:cNvPr>
          <p:cNvPicPr>
            <a:picLocks noChangeAspect="1"/>
          </p:cNvPicPr>
          <p:nvPr/>
        </p:nvPicPr>
        <p:blipFill>
          <a:blip r:embed="rId2"/>
          <a:stretch>
            <a:fillRect/>
          </a:stretch>
        </p:blipFill>
        <p:spPr>
          <a:xfrm>
            <a:off x="5257800" y="2571750"/>
            <a:ext cx="3138388" cy="2035563"/>
          </a:xfrm>
          <a:prstGeom prst="rect">
            <a:avLst/>
          </a:prstGeom>
        </p:spPr>
      </p:pic>
      <p:pic>
        <p:nvPicPr>
          <p:cNvPr id="9" name="Picture 8">
            <a:extLst>
              <a:ext uri="{FF2B5EF4-FFF2-40B4-BE49-F238E27FC236}">
                <a16:creationId xmlns:a16="http://schemas.microsoft.com/office/drawing/2014/main" id="{9D45C3B2-540F-3F96-7461-017B645C6D55}"/>
              </a:ext>
            </a:extLst>
          </p:cNvPr>
          <p:cNvPicPr>
            <a:picLocks noChangeAspect="1"/>
          </p:cNvPicPr>
          <p:nvPr/>
        </p:nvPicPr>
        <p:blipFill>
          <a:blip r:embed="rId3"/>
          <a:stretch>
            <a:fillRect/>
          </a:stretch>
        </p:blipFill>
        <p:spPr>
          <a:xfrm>
            <a:off x="135399" y="472301"/>
            <a:ext cx="5060950" cy="1859704"/>
          </a:xfrm>
          <a:prstGeom prst="rect">
            <a:avLst/>
          </a:prstGeom>
        </p:spPr>
      </p:pic>
      <p:pic>
        <p:nvPicPr>
          <p:cNvPr id="10" name="Picture 9">
            <a:extLst>
              <a:ext uri="{FF2B5EF4-FFF2-40B4-BE49-F238E27FC236}">
                <a16:creationId xmlns:a16="http://schemas.microsoft.com/office/drawing/2014/main" id="{AB883DDA-1087-AD1F-6BEA-6EB1ABDFF9FB}"/>
              </a:ext>
            </a:extLst>
          </p:cNvPr>
          <p:cNvPicPr>
            <a:picLocks noChangeAspect="1"/>
          </p:cNvPicPr>
          <p:nvPr/>
        </p:nvPicPr>
        <p:blipFill>
          <a:blip r:embed="rId4"/>
          <a:stretch>
            <a:fillRect/>
          </a:stretch>
        </p:blipFill>
        <p:spPr>
          <a:xfrm>
            <a:off x="172570" y="2448838"/>
            <a:ext cx="3869125" cy="2035564"/>
          </a:xfrm>
          <a:prstGeom prst="rect">
            <a:avLst/>
          </a:prstGeom>
        </p:spPr>
      </p:pic>
      <p:sp>
        <p:nvSpPr>
          <p:cNvPr id="11" name="TextBox 10">
            <a:extLst>
              <a:ext uri="{FF2B5EF4-FFF2-40B4-BE49-F238E27FC236}">
                <a16:creationId xmlns:a16="http://schemas.microsoft.com/office/drawing/2014/main" id="{5AA2A6F4-01E4-C76A-B6B9-11E620B16BBE}"/>
              </a:ext>
            </a:extLst>
          </p:cNvPr>
          <p:cNvSpPr txBox="1"/>
          <p:nvPr/>
        </p:nvSpPr>
        <p:spPr>
          <a:xfrm>
            <a:off x="228600" y="3790950"/>
            <a:ext cx="1217128" cy="584775"/>
          </a:xfrm>
          <a:prstGeom prst="rect">
            <a:avLst/>
          </a:prstGeom>
          <a:noFill/>
        </p:spPr>
        <p:txBody>
          <a:bodyPr wrap="none" rtlCol="0">
            <a:spAutoFit/>
          </a:bodyPr>
          <a:lstStyle/>
          <a:p>
            <a:pPr algn="ctr"/>
            <a:r>
              <a:rPr lang="en-US" sz="1600" dirty="0"/>
              <a:t>Monolithic</a:t>
            </a:r>
            <a:br>
              <a:rPr lang="en-US" sz="1600" dirty="0"/>
            </a:br>
            <a:r>
              <a:rPr lang="en-US" sz="1600" dirty="0"/>
              <a:t>Architecture</a:t>
            </a:r>
          </a:p>
        </p:txBody>
      </p:sp>
      <p:sp>
        <p:nvSpPr>
          <p:cNvPr id="12" name="TextBox 11">
            <a:extLst>
              <a:ext uri="{FF2B5EF4-FFF2-40B4-BE49-F238E27FC236}">
                <a16:creationId xmlns:a16="http://schemas.microsoft.com/office/drawing/2014/main" id="{E75D3B0E-816A-5D52-E3BF-80DC4FBBF112}"/>
              </a:ext>
            </a:extLst>
          </p:cNvPr>
          <p:cNvSpPr txBox="1"/>
          <p:nvPr/>
        </p:nvSpPr>
        <p:spPr>
          <a:xfrm>
            <a:off x="6159086" y="1986975"/>
            <a:ext cx="1335815" cy="584775"/>
          </a:xfrm>
          <a:prstGeom prst="rect">
            <a:avLst/>
          </a:prstGeom>
          <a:noFill/>
        </p:spPr>
        <p:txBody>
          <a:bodyPr wrap="none" rtlCol="0">
            <a:spAutoFit/>
          </a:bodyPr>
          <a:lstStyle/>
          <a:p>
            <a:pPr algn="ctr"/>
            <a:r>
              <a:rPr lang="en-US" sz="1600" dirty="0"/>
              <a:t>Microservices</a:t>
            </a:r>
            <a:br>
              <a:rPr lang="en-US" sz="1600" dirty="0"/>
            </a:br>
            <a:r>
              <a:rPr lang="en-US" sz="1600" dirty="0"/>
              <a:t>Architecture</a:t>
            </a:r>
          </a:p>
        </p:txBody>
      </p:sp>
      <p:sp>
        <p:nvSpPr>
          <p:cNvPr id="2" name="TextBox 1">
            <a:extLst>
              <a:ext uri="{FF2B5EF4-FFF2-40B4-BE49-F238E27FC236}">
                <a16:creationId xmlns:a16="http://schemas.microsoft.com/office/drawing/2014/main" id="{18782BA3-5343-E642-8882-135679DCD497}"/>
              </a:ext>
            </a:extLst>
          </p:cNvPr>
          <p:cNvSpPr txBox="1"/>
          <p:nvPr/>
        </p:nvSpPr>
        <p:spPr>
          <a:xfrm>
            <a:off x="5410200" y="742950"/>
            <a:ext cx="3221010" cy="1200329"/>
          </a:xfrm>
          <a:prstGeom prst="rect">
            <a:avLst/>
          </a:prstGeom>
          <a:noFill/>
        </p:spPr>
        <p:txBody>
          <a:bodyPr wrap="none" rtlCol="0">
            <a:spAutoFit/>
          </a:bodyPr>
          <a:lstStyle/>
          <a:p>
            <a:pPr marL="285750" indent="-285750">
              <a:buFont typeface="Arial" panose="020B0604020202020204" pitchFamily="34" charset="0"/>
              <a:buChar char="•"/>
            </a:pPr>
            <a:r>
              <a:rPr lang="en-US" sz="1200" dirty="0"/>
              <a:t>Microservice benefits relative to monoliths</a:t>
            </a:r>
            <a:br>
              <a:rPr lang="en-US" sz="1200" dirty="0"/>
            </a:br>
            <a:r>
              <a:rPr lang="en-US" sz="1200" dirty="0"/>
              <a:t>are hard to understand without having</a:t>
            </a:r>
            <a:br>
              <a:rPr lang="en-US" sz="1200" dirty="0"/>
            </a:br>
            <a:r>
              <a:rPr lang="en-US" sz="1200" dirty="0"/>
              <a:t>developed and maintained monoliths.</a:t>
            </a:r>
          </a:p>
          <a:p>
            <a:pPr marL="285750" indent="-285750">
              <a:buFont typeface="Arial" panose="020B0604020202020204" pitchFamily="34" charset="0"/>
              <a:buChar char="•"/>
            </a:pPr>
            <a:r>
              <a:rPr lang="en-US" sz="1200" dirty="0"/>
              <a:t>Cars are “cool.” Cars are totally, super cool if</a:t>
            </a:r>
            <a:br>
              <a:rPr lang="en-US" sz="1200" dirty="0"/>
            </a:br>
            <a:r>
              <a:rPr lang="en-US" sz="1200" dirty="0"/>
              <a:t>you had to go into town using a horse</a:t>
            </a:r>
            <a:br>
              <a:rPr lang="en-US" sz="1200" dirty="0"/>
            </a:br>
            <a:r>
              <a:rPr lang="en-US" sz="1200" dirty="0"/>
              <a:t>drawn carriage.</a:t>
            </a:r>
          </a:p>
        </p:txBody>
      </p:sp>
    </p:spTree>
    <p:extLst>
      <p:ext uri="{BB962C8B-B14F-4D97-AF65-F5344CB8AC3E}">
        <p14:creationId xmlns:p14="http://schemas.microsoft.com/office/powerpoint/2010/main" val="28676331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FDF888-5C7F-A340-5C6C-AF2BB19A91AB}"/>
              </a:ext>
            </a:extLst>
          </p:cNvPr>
          <p:cNvSpPr>
            <a:spLocks noGrp="1"/>
          </p:cNvSpPr>
          <p:nvPr>
            <p:ph type="title"/>
          </p:nvPr>
        </p:nvSpPr>
        <p:spPr/>
        <p:txBody>
          <a:bodyPr/>
          <a:lstStyle/>
          <a:p>
            <a:r>
              <a:rPr lang="en-US" sz="2800" dirty="0"/>
              <a:t>Microservice Characteristics</a:t>
            </a:r>
            <a:r>
              <a:rPr lang="en-US" sz="900" dirty="0"/>
              <a:t> 		(https://</a:t>
            </a:r>
            <a:r>
              <a:rPr lang="en-US" sz="900" dirty="0" err="1"/>
              <a:t>dzone.com</a:t>
            </a:r>
            <a:r>
              <a:rPr lang="en-US" sz="900" dirty="0"/>
              <a:t>/articles/what-is-microservices-an-introduction-to-</a:t>
            </a:r>
            <a:r>
              <a:rPr lang="en-US" sz="900" dirty="0" err="1"/>
              <a:t>microserv</a:t>
            </a:r>
            <a:r>
              <a:rPr lang="en-US" sz="900" dirty="0"/>
              <a:t>)</a:t>
            </a:r>
          </a:p>
        </p:txBody>
      </p:sp>
      <p:pic>
        <p:nvPicPr>
          <p:cNvPr id="1026" name="Picture 2">
            <a:extLst>
              <a:ext uri="{FF2B5EF4-FFF2-40B4-BE49-F238E27FC236}">
                <a16:creationId xmlns:a16="http://schemas.microsoft.com/office/drawing/2014/main" id="{F8701405-8835-B42C-41F2-541779F24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81" y="1352550"/>
            <a:ext cx="4417563" cy="21796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44ACBA2-0367-7252-5D40-406D03F90592}"/>
              </a:ext>
            </a:extLst>
          </p:cNvPr>
          <p:cNvPicPr>
            <a:picLocks noChangeAspect="1"/>
          </p:cNvPicPr>
          <p:nvPr/>
        </p:nvPicPr>
        <p:blipFill>
          <a:blip r:embed="rId3"/>
          <a:stretch>
            <a:fillRect/>
          </a:stretch>
        </p:blipFill>
        <p:spPr>
          <a:xfrm>
            <a:off x="4589754" y="1200150"/>
            <a:ext cx="4249445" cy="3048000"/>
          </a:xfrm>
          <a:prstGeom prst="rect">
            <a:avLst/>
          </a:prstGeom>
        </p:spPr>
      </p:pic>
      <p:sp>
        <p:nvSpPr>
          <p:cNvPr id="5" name="TextBox 4">
            <a:extLst>
              <a:ext uri="{FF2B5EF4-FFF2-40B4-BE49-F238E27FC236}">
                <a16:creationId xmlns:a16="http://schemas.microsoft.com/office/drawing/2014/main" id="{1320D6B7-28DA-ECAA-C1D0-343014A8E534}"/>
              </a:ext>
            </a:extLst>
          </p:cNvPr>
          <p:cNvSpPr txBox="1"/>
          <p:nvPr/>
        </p:nvSpPr>
        <p:spPr>
          <a:xfrm>
            <a:off x="5181600" y="901921"/>
            <a:ext cx="2808589" cy="369332"/>
          </a:xfrm>
          <a:prstGeom prst="rect">
            <a:avLst/>
          </a:prstGeom>
          <a:noFill/>
        </p:spPr>
        <p:txBody>
          <a:bodyPr wrap="none" rtlCol="0">
            <a:spAutoFit/>
          </a:bodyPr>
          <a:lstStyle/>
          <a:p>
            <a:r>
              <a:rPr lang="en-US" dirty="0"/>
              <a:t>Microservice Characteristics</a:t>
            </a:r>
          </a:p>
        </p:txBody>
      </p:sp>
    </p:spTree>
    <p:extLst>
      <p:ext uri="{BB962C8B-B14F-4D97-AF65-F5344CB8AC3E}">
        <p14:creationId xmlns:p14="http://schemas.microsoft.com/office/powerpoint/2010/main" val="31219926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5AA356-E623-0A50-5B3F-494F57835BB1}"/>
              </a:ext>
            </a:extLst>
          </p:cNvPr>
          <p:cNvSpPr>
            <a:spLocks noGrp="1"/>
          </p:cNvSpPr>
          <p:nvPr>
            <p:ph idx="1"/>
          </p:nvPr>
        </p:nvSpPr>
        <p:spPr/>
        <p:txBody>
          <a:bodyPr/>
          <a:lstStyle/>
          <a:p>
            <a:r>
              <a:rPr lang="en-US" sz="1800" dirty="0"/>
              <a:t>“In software engineering, a 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Design patterns are formalized best practices that the programmer can use to solve common problems when designing an application or system.” (</a:t>
            </a:r>
            <a:r>
              <a:rPr lang="en-US" sz="1800" dirty="0">
                <a:hlinkClick r:id="rId2"/>
              </a:rPr>
              <a:t>https://en.wikipedia.org/wiki/Software_design_pattern</a:t>
            </a:r>
            <a:r>
              <a:rPr lang="en-US" sz="1800" dirty="0"/>
              <a:t>)</a:t>
            </a:r>
          </a:p>
          <a:p>
            <a:endParaRPr lang="en-US" sz="1800" dirty="0"/>
          </a:p>
          <a:p>
            <a:r>
              <a:rPr lang="en-US" sz="1800" dirty="0"/>
              <a:t>We will cover design patterns in several aspects:</a:t>
            </a:r>
          </a:p>
          <a:p>
            <a:pPr lvl="1"/>
            <a:r>
              <a:rPr lang="en-US" sz="1600" dirty="0"/>
              <a:t>SW patterns for building code “in microservices.” How do you write the code?</a:t>
            </a:r>
          </a:p>
          <a:p>
            <a:pPr lvl="1"/>
            <a:r>
              <a:rPr lang="en-US" sz="1600" dirty="0"/>
              <a:t>Architecture patterns for microservices and composition into complex solutions.</a:t>
            </a:r>
          </a:p>
          <a:p>
            <a:pPr lvl="1"/>
            <a:r>
              <a:rPr lang="en-US" sz="1600" dirty="0"/>
              <a:t>Cloud architecture patterns: how do you solve problems with cloud technology.</a:t>
            </a:r>
          </a:p>
        </p:txBody>
      </p:sp>
      <p:sp>
        <p:nvSpPr>
          <p:cNvPr id="3" name="Title 2">
            <a:extLst>
              <a:ext uri="{FF2B5EF4-FFF2-40B4-BE49-F238E27FC236}">
                <a16:creationId xmlns:a16="http://schemas.microsoft.com/office/drawing/2014/main" id="{E03F29B7-78F7-A7DB-55E0-E2CCBC9B0A6F}"/>
              </a:ext>
            </a:extLst>
          </p:cNvPr>
          <p:cNvSpPr>
            <a:spLocks noGrp="1"/>
          </p:cNvSpPr>
          <p:nvPr>
            <p:ph type="title"/>
          </p:nvPr>
        </p:nvSpPr>
        <p:spPr/>
        <p:txBody>
          <a:bodyPr/>
          <a:lstStyle/>
          <a:p>
            <a:r>
              <a:rPr lang="en-US" dirty="0"/>
              <a:t>Design Patterns</a:t>
            </a:r>
          </a:p>
        </p:txBody>
      </p:sp>
    </p:spTree>
    <p:extLst>
      <p:ext uri="{BB962C8B-B14F-4D97-AF65-F5344CB8AC3E}">
        <p14:creationId xmlns:p14="http://schemas.microsoft.com/office/powerpoint/2010/main" val="42549172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0B28D6-68BD-07C3-BAFE-8750715386D4}"/>
              </a:ext>
            </a:extLst>
          </p:cNvPr>
          <p:cNvSpPr>
            <a:spLocks noGrp="1"/>
          </p:cNvSpPr>
          <p:nvPr>
            <p:ph type="title"/>
          </p:nvPr>
        </p:nvSpPr>
        <p:spPr/>
        <p:txBody>
          <a:bodyPr/>
          <a:lstStyle/>
          <a:p>
            <a:r>
              <a:rPr lang="en-US" dirty="0"/>
              <a:t>Microservice Pattern Language (One Perspective)</a:t>
            </a:r>
          </a:p>
        </p:txBody>
      </p:sp>
      <p:pic>
        <p:nvPicPr>
          <p:cNvPr id="3074" name="Picture 2">
            <a:extLst>
              <a:ext uri="{FF2B5EF4-FFF2-40B4-BE49-F238E27FC236}">
                <a16:creationId xmlns:a16="http://schemas.microsoft.com/office/drawing/2014/main" id="{C8B0021C-3AE8-8224-65F7-B194B2406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638175"/>
            <a:ext cx="4971197" cy="3867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FD5136-E962-A1A6-F8CA-E3747993D085}"/>
              </a:ext>
            </a:extLst>
          </p:cNvPr>
          <p:cNvSpPr txBox="1"/>
          <p:nvPr/>
        </p:nvSpPr>
        <p:spPr>
          <a:xfrm>
            <a:off x="2895600" y="4438389"/>
            <a:ext cx="4615890" cy="276999"/>
          </a:xfrm>
          <a:prstGeom prst="rect">
            <a:avLst/>
          </a:prstGeom>
          <a:noFill/>
        </p:spPr>
        <p:txBody>
          <a:bodyPr wrap="square">
            <a:spAutoFit/>
          </a:bodyPr>
          <a:lstStyle/>
          <a:p>
            <a:r>
              <a:rPr lang="en-US" sz="1200" dirty="0"/>
              <a:t>https://</a:t>
            </a:r>
            <a:r>
              <a:rPr lang="en-US" sz="1200" dirty="0" err="1"/>
              <a:t>microservices.io</a:t>
            </a:r>
            <a:r>
              <a:rPr lang="en-US" sz="1200" dirty="0"/>
              <a:t>/patterns/</a:t>
            </a:r>
            <a:r>
              <a:rPr lang="en-US" sz="1200" dirty="0" err="1"/>
              <a:t>index.html</a:t>
            </a:r>
            <a:endParaRPr lang="en-US" sz="1200" dirty="0"/>
          </a:p>
        </p:txBody>
      </p:sp>
    </p:spTree>
    <p:extLst>
      <p:ext uri="{BB962C8B-B14F-4D97-AF65-F5344CB8AC3E}">
        <p14:creationId xmlns:p14="http://schemas.microsoft.com/office/powerpoint/2010/main" val="15379589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B8062-6401-BAB4-EFCB-6A1DD8752757}"/>
              </a:ext>
            </a:extLst>
          </p:cNvPr>
          <p:cNvSpPr>
            <a:spLocks noGrp="1"/>
          </p:cNvSpPr>
          <p:nvPr>
            <p:ph type="title"/>
          </p:nvPr>
        </p:nvSpPr>
        <p:spPr/>
        <p:txBody>
          <a:bodyPr/>
          <a:lstStyle/>
          <a:p>
            <a:r>
              <a:rPr lang="en-US" dirty="0"/>
              <a:t>Microservice Details and Perspectives</a:t>
            </a:r>
          </a:p>
        </p:txBody>
      </p:sp>
      <p:sp>
        <p:nvSpPr>
          <p:cNvPr id="4" name="Content Placeholder 1">
            <a:extLst>
              <a:ext uri="{FF2B5EF4-FFF2-40B4-BE49-F238E27FC236}">
                <a16:creationId xmlns:a16="http://schemas.microsoft.com/office/drawing/2014/main" id="{768672A3-820C-CDB4-7E20-2131CAC850B2}"/>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Some sites for good, introductory overviews and more information about microservices:</a:t>
            </a:r>
          </a:p>
          <a:p>
            <a:pPr lvl="1">
              <a:spcBef>
                <a:spcPts val="0"/>
              </a:spcBef>
              <a:spcAft>
                <a:spcPts val="200"/>
              </a:spcAft>
            </a:pPr>
            <a:r>
              <a:rPr lang="en-US" sz="1600" dirty="0">
                <a:hlinkClick r:id="rId2"/>
              </a:rPr>
              <a:t>https://martinfowler.com/articles/microservices.html</a:t>
            </a:r>
            <a:endParaRPr lang="en-US" sz="1600" dirty="0"/>
          </a:p>
          <a:p>
            <a:pPr lvl="1">
              <a:spcBef>
                <a:spcPts val="0"/>
              </a:spcBef>
              <a:spcAft>
                <a:spcPts val="200"/>
              </a:spcAft>
            </a:pPr>
            <a:r>
              <a:rPr lang="en-US" sz="1600" dirty="0">
                <a:hlinkClick r:id="rId3"/>
              </a:rPr>
              <a:t>https://microservices.io/</a:t>
            </a:r>
            <a:r>
              <a:rPr lang="en-US" sz="1600" dirty="0"/>
              <a:t> </a:t>
            </a:r>
          </a:p>
          <a:p>
            <a:pPr lvl="1">
              <a:spcBef>
                <a:spcPts val="0"/>
              </a:spcBef>
              <a:spcAft>
                <a:spcPts val="200"/>
              </a:spcAft>
            </a:pPr>
            <a:r>
              <a:rPr lang="en-US" sz="1600" dirty="0">
                <a:hlinkClick r:id="rId4"/>
              </a:rPr>
              <a:t>https://aws.amazon.com/microservices/</a:t>
            </a:r>
            <a:r>
              <a:rPr lang="en-US" sz="1600" dirty="0"/>
              <a:t> </a:t>
            </a:r>
          </a:p>
          <a:p>
            <a:pPr>
              <a:spcBef>
                <a:spcPts val="0"/>
              </a:spcBef>
              <a:spcAft>
                <a:spcPts val="200"/>
              </a:spcAft>
            </a:pPr>
            <a:r>
              <a:rPr lang="en-US" sz="1800" dirty="0"/>
              <a:t>What is true of any:</a:t>
            </a:r>
          </a:p>
          <a:p>
            <a:pPr lvl="1">
              <a:spcBef>
                <a:spcPts val="0"/>
              </a:spcBef>
              <a:spcAft>
                <a:spcPts val="200"/>
              </a:spcAft>
            </a:pPr>
            <a:r>
              <a:rPr lang="en-US" sz="1600" dirty="0"/>
              <a:t>Mapping, classification, taxonomy, ... ...?</a:t>
            </a:r>
          </a:p>
          <a:p>
            <a:pPr lvl="1">
              <a:spcBef>
                <a:spcPts val="0"/>
              </a:spcBef>
              <a:spcAft>
                <a:spcPts val="200"/>
              </a:spcAft>
            </a:pPr>
            <a:r>
              <a:rPr lang="en-US" sz="1600" dirty="0"/>
              <a:t>Technology definition, ... ...?</a:t>
            </a:r>
          </a:p>
          <a:p>
            <a:pPr lvl="1">
              <a:spcBef>
                <a:spcPts val="0"/>
              </a:spcBef>
              <a:spcAft>
                <a:spcPts val="200"/>
              </a:spcAft>
            </a:pPr>
            <a:r>
              <a:rPr lang="en-US" sz="1600" dirty="0"/>
              <a:t>Enumeration of technology pros and cons ... ...?</a:t>
            </a:r>
            <a:endParaRPr lang="en-US" dirty="0"/>
          </a:p>
          <a:p>
            <a:pPr>
              <a:spcBef>
                <a:spcPts val="0"/>
              </a:spcBef>
              <a:spcAft>
                <a:spcPts val="200"/>
              </a:spcAft>
            </a:pPr>
            <a:r>
              <a:rPr lang="en-US" sz="1800" dirty="0"/>
              <a:t>Answers:</a:t>
            </a:r>
          </a:p>
          <a:p>
            <a:pPr lvl="1">
              <a:spcBef>
                <a:spcPts val="0"/>
              </a:spcBef>
              <a:spcAft>
                <a:spcPts val="200"/>
              </a:spcAft>
            </a:pPr>
            <a:r>
              <a:rPr lang="en-US" sz="1600" dirty="0"/>
              <a:t>“... ... it is ... ...</a:t>
            </a:r>
            <a:br>
              <a:rPr lang="en-US" sz="1600" dirty="0"/>
            </a:br>
            <a:r>
              <a:rPr lang="en-US" sz="1600" dirty="0"/>
              <a:t>More </a:t>
            </a:r>
            <a:r>
              <a:rPr lang="en-US" sz="1600" dirty="0" err="1"/>
              <a:t>honor'd</a:t>
            </a:r>
            <a:r>
              <a:rPr lang="en-US" sz="1600" dirty="0"/>
              <a:t> in the breach than the observance”</a:t>
            </a:r>
          </a:p>
          <a:p>
            <a:pPr lvl="1">
              <a:spcBef>
                <a:spcPts val="0"/>
              </a:spcBef>
              <a:spcAft>
                <a:spcPts val="200"/>
              </a:spcAft>
            </a:pPr>
            <a:r>
              <a:rPr lang="en-US" sz="1600" dirty="0"/>
              <a:t>If you have three subject matter experts, you have 7 conflicting opinions.</a:t>
            </a:r>
          </a:p>
          <a:p>
            <a:pPr lvl="1">
              <a:spcBef>
                <a:spcPts val="0"/>
              </a:spcBef>
              <a:spcAft>
                <a:spcPts val="200"/>
              </a:spcAft>
            </a:pPr>
            <a:r>
              <a:rPr lang="en-US" sz="1600" dirty="0"/>
              <a:t>”The most dangerous thing in the world is a 2</a:t>
            </a:r>
            <a:r>
              <a:rPr lang="en-US" sz="1600" baseline="30000" dirty="0"/>
              <a:t>nd</a:t>
            </a:r>
            <a:r>
              <a:rPr lang="en-US" sz="1600" dirty="0"/>
              <a:t> LT with a map.” </a:t>
            </a:r>
            <a:br>
              <a:rPr lang="en-US" sz="1600" dirty="0"/>
            </a:br>
            <a:r>
              <a:rPr lang="en-US" sz="1600" dirty="0"/>
              <a:t>Like any map, it is both a way of orientating yourself and a way of having a spectacular disaster because you are studying the map instead of thinking.</a:t>
            </a:r>
          </a:p>
        </p:txBody>
      </p:sp>
    </p:spTree>
    <p:extLst>
      <p:ext uri="{BB962C8B-B14F-4D97-AF65-F5344CB8AC3E}">
        <p14:creationId xmlns:p14="http://schemas.microsoft.com/office/powerpoint/2010/main" val="21367281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Full Stack Application</a:t>
            </a:r>
            <a:br>
              <a:rPr lang="en-US" altLang="en-US" sz="2800" i="1" dirty="0">
                <a:solidFill>
                  <a:schemeClr val="bg1"/>
                </a:solidFill>
              </a:rPr>
            </a:br>
            <a:r>
              <a:rPr lang="en-US" altLang="en-US" sz="2800" i="1" dirty="0">
                <a:solidFill>
                  <a:schemeClr val="bg1"/>
                </a:solidFill>
              </a:rPr>
              <a:t>Introduction</a:t>
            </a:r>
          </a:p>
        </p:txBody>
      </p:sp>
      <p:sp>
        <p:nvSpPr>
          <p:cNvPr id="2" name="TextBox 9">
            <a:extLst>
              <a:ext uri="{FF2B5EF4-FFF2-40B4-BE49-F238E27FC236}">
                <a16:creationId xmlns:a16="http://schemas.microsoft.com/office/drawing/2014/main" id="{3F01BBE3-476C-C317-BEB7-5DFE2FC06A0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33328650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378B-0775-2B44-9A34-8361CC3866B7}"/>
              </a:ext>
            </a:extLst>
          </p:cNvPr>
          <p:cNvSpPr>
            <a:spLocks noGrp="1"/>
          </p:cNvSpPr>
          <p:nvPr>
            <p:ph type="title"/>
          </p:nvPr>
        </p:nvSpPr>
        <p:spPr/>
        <p:txBody>
          <a:bodyPr/>
          <a:lstStyle/>
          <a:p>
            <a:r>
              <a:rPr lang="en-US" dirty="0"/>
              <a:t>Sample Application Structure (Step 2, 3)</a:t>
            </a:r>
          </a:p>
        </p:txBody>
      </p:sp>
      <p:sp>
        <p:nvSpPr>
          <p:cNvPr id="3" name="Content Placeholder 2">
            <a:extLst>
              <a:ext uri="{FF2B5EF4-FFF2-40B4-BE49-F238E27FC236}">
                <a16:creationId xmlns:a16="http://schemas.microsoft.com/office/drawing/2014/main" id="{6C2FBC7F-FA72-E74B-8D87-64FBB4FC805F}"/>
              </a:ext>
            </a:extLst>
          </p:cNvPr>
          <p:cNvSpPr>
            <a:spLocks noGrp="1"/>
          </p:cNvSpPr>
          <p:nvPr>
            <p:ph idx="1"/>
          </p:nvPr>
        </p:nvSpPr>
        <p:spPr>
          <a:xfrm>
            <a:off x="76200" y="486901"/>
            <a:ext cx="3581400" cy="4038600"/>
          </a:xfrm>
        </p:spPr>
        <p:txBody>
          <a:bodyPr/>
          <a:lstStyle/>
          <a:p>
            <a:r>
              <a:rPr lang="en-US" sz="1400" dirty="0"/>
              <a:t>Browser Application:</a:t>
            </a:r>
          </a:p>
          <a:p>
            <a:pPr lvl="1"/>
            <a:r>
              <a:rPr lang="en-US" sz="1200" dirty="0"/>
              <a:t>Content: HTML, CSS, ... ...</a:t>
            </a:r>
          </a:p>
          <a:p>
            <a:pPr lvl="1"/>
            <a:r>
              <a:rPr lang="en-US" sz="1200" dirty="0"/>
              <a:t>MVVM with Angular CLI</a:t>
            </a:r>
          </a:p>
          <a:p>
            <a:r>
              <a:rPr lang="en-US" sz="1400" dirty="0"/>
              <a:t>Static Content:</a:t>
            </a:r>
          </a:p>
          <a:p>
            <a:pPr lvl="1"/>
            <a:r>
              <a:rPr lang="en-US" sz="1200" dirty="0"/>
              <a:t>S3 Bucket</a:t>
            </a:r>
          </a:p>
          <a:p>
            <a:pPr lvl="1"/>
            <a:r>
              <a:rPr lang="en-US" sz="1200" dirty="0"/>
              <a:t>Web site hosting</a:t>
            </a:r>
          </a:p>
          <a:p>
            <a:r>
              <a:rPr lang="en-US" sz="1400" dirty="0"/>
              <a:t>Server: Amazon EC2 instance (IaaS)</a:t>
            </a:r>
          </a:p>
          <a:p>
            <a:pPr lvl="1"/>
            <a:r>
              <a:rPr lang="en-US" sz="1200" dirty="0"/>
              <a:t>Linux</a:t>
            </a:r>
          </a:p>
          <a:p>
            <a:pPr lvl="1"/>
            <a:r>
              <a:rPr lang="en-US" sz="1200" dirty="0"/>
              <a:t>Web Application Server</a:t>
            </a:r>
          </a:p>
          <a:p>
            <a:pPr lvl="2"/>
            <a:r>
              <a:rPr lang="en-US" sz="1100" dirty="0"/>
              <a:t>Flask</a:t>
            </a:r>
          </a:p>
          <a:p>
            <a:pPr lvl="2"/>
            <a:r>
              <a:rPr lang="en-US" sz="1100" dirty="0"/>
              <a:t>Python</a:t>
            </a:r>
          </a:p>
          <a:p>
            <a:r>
              <a:rPr lang="en-US" sz="1400" dirty="0"/>
              <a:t>Database: Amazon RDS (DBaaS)</a:t>
            </a:r>
          </a:p>
          <a:p>
            <a:pPr lvl="1"/>
            <a:r>
              <a:rPr lang="en-US" sz="1300" dirty="0"/>
              <a:t>Simple tables</a:t>
            </a:r>
          </a:p>
          <a:p>
            <a:pPr lvl="1"/>
            <a:r>
              <a:rPr lang="en-US" sz="1300" dirty="0"/>
              <a:t>MySQL Database Server</a:t>
            </a:r>
          </a:p>
          <a:p>
            <a:r>
              <a:rPr lang="en-US" sz="1400" dirty="0"/>
              <a:t>Lifecycle:</a:t>
            </a:r>
          </a:p>
          <a:p>
            <a:pPr lvl="1"/>
            <a:r>
              <a:rPr lang="en-US" sz="1200" dirty="0"/>
              <a:t>Develop and demo locally</a:t>
            </a:r>
          </a:p>
          <a:p>
            <a:pPr lvl="1"/>
            <a:r>
              <a:rPr lang="en-US" sz="1200" dirty="0"/>
              <a:t>Deploy and configure onto AWS</a:t>
            </a:r>
          </a:p>
          <a:p>
            <a:pPr lvl="1"/>
            <a:r>
              <a:rPr lang="en-US" sz="1200" dirty="0"/>
              <a:t>Will work on CI/CD later.</a:t>
            </a:r>
          </a:p>
        </p:txBody>
      </p:sp>
      <p:pic>
        <p:nvPicPr>
          <p:cNvPr id="4" name="Picture 3">
            <a:extLst>
              <a:ext uri="{FF2B5EF4-FFF2-40B4-BE49-F238E27FC236}">
                <a16:creationId xmlns:a16="http://schemas.microsoft.com/office/drawing/2014/main" id="{32EDF9BF-5044-4347-B236-19E573F80E59}"/>
              </a:ext>
            </a:extLst>
          </p:cNvPr>
          <p:cNvPicPr>
            <a:picLocks noChangeAspect="1"/>
          </p:cNvPicPr>
          <p:nvPr/>
        </p:nvPicPr>
        <p:blipFill>
          <a:blip r:embed="rId2"/>
          <a:stretch>
            <a:fillRect/>
          </a:stretch>
        </p:blipFill>
        <p:spPr>
          <a:xfrm>
            <a:off x="3276600" y="486901"/>
            <a:ext cx="5719429" cy="3038585"/>
          </a:xfrm>
          <a:prstGeom prst="rect">
            <a:avLst/>
          </a:prstGeom>
        </p:spPr>
      </p:pic>
      <p:sp>
        <p:nvSpPr>
          <p:cNvPr id="6" name="TextBox 5">
            <a:extLst>
              <a:ext uri="{FF2B5EF4-FFF2-40B4-BE49-F238E27FC236}">
                <a16:creationId xmlns:a16="http://schemas.microsoft.com/office/drawing/2014/main" id="{FAE8881E-D2BE-C64B-92B8-72923A1BD72C}"/>
              </a:ext>
            </a:extLst>
          </p:cNvPr>
          <p:cNvSpPr txBox="1"/>
          <p:nvPr/>
        </p:nvSpPr>
        <p:spPr>
          <a:xfrm>
            <a:off x="4459914" y="3393025"/>
            <a:ext cx="373380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6"/>
                </a:solidFill>
              </a:rPr>
              <a:t>Two security groups:</a:t>
            </a:r>
          </a:p>
          <a:p>
            <a:pPr marL="742950" lvl="1" indent="-285750">
              <a:buFont typeface="Arial" panose="020B0604020202020204" pitchFamily="34" charset="0"/>
              <a:buChar char="•"/>
            </a:pPr>
            <a:r>
              <a:rPr lang="en-US" sz="1600" dirty="0">
                <a:solidFill>
                  <a:schemeClr val="accent6"/>
                </a:solidFill>
              </a:rPr>
              <a:t>One for EC2 instance</a:t>
            </a:r>
          </a:p>
          <a:p>
            <a:pPr marL="742950" lvl="1" indent="-285750">
              <a:buFont typeface="Arial" panose="020B0604020202020204" pitchFamily="34" charset="0"/>
              <a:buChar char="•"/>
            </a:pPr>
            <a:r>
              <a:rPr lang="en-US" sz="1600" dirty="0">
                <a:solidFill>
                  <a:schemeClr val="accent6"/>
                </a:solidFill>
              </a:rPr>
              <a:t>One for RDS</a:t>
            </a:r>
          </a:p>
          <a:p>
            <a:pPr marL="285750" indent="-285750">
              <a:buFont typeface="Arial" panose="020B0604020202020204" pitchFamily="34" charset="0"/>
              <a:buChar char="•"/>
            </a:pPr>
            <a:r>
              <a:rPr lang="en-US" sz="1600" dirty="0">
                <a:solidFill>
                  <a:schemeClr val="accent6"/>
                </a:solidFill>
              </a:rPr>
              <a:t>Slightly more secure than 1 SG.</a:t>
            </a:r>
          </a:p>
          <a:p>
            <a:pPr marL="285750" indent="-285750">
              <a:buFont typeface="Arial" panose="020B0604020202020204" pitchFamily="34" charset="0"/>
              <a:buChar char="•"/>
            </a:pPr>
            <a:r>
              <a:rPr lang="en-US" sz="1600" dirty="0">
                <a:solidFill>
                  <a:schemeClr val="accent6"/>
                </a:solidFill>
              </a:rPr>
              <a:t>Will cover security later.</a:t>
            </a:r>
          </a:p>
        </p:txBody>
      </p:sp>
    </p:spTree>
    <p:extLst>
      <p:ext uri="{BB962C8B-B14F-4D97-AF65-F5344CB8AC3E}">
        <p14:creationId xmlns:p14="http://schemas.microsoft.com/office/powerpoint/2010/main" val="3587580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5D10E5-8ED8-7386-1ECB-D7463217E613}"/>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2DDA888-6F9F-B0E4-E273-792BCB89623A}"/>
              </a:ext>
            </a:extLst>
          </p:cNvPr>
          <p:cNvSpPr>
            <a:spLocks noGrp="1"/>
          </p:cNvSpPr>
          <p:nvPr>
            <p:ph type="title"/>
          </p:nvPr>
        </p:nvSpPr>
        <p:spPr/>
        <p:txBody>
          <a:bodyPr/>
          <a:lstStyle/>
          <a:p>
            <a:r>
              <a:rPr lang="en-US" dirty="0"/>
              <a:t>Environment and Systems</a:t>
            </a:r>
          </a:p>
        </p:txBody>
      </p:sp>
    </p:spTree>
    <p:extLst>
      <p:ext uri="{BB962C8B-B14F-4D97-AF65-F5344CB8AC3E}">
        <p14:creationId xmlns:p14="http://schemas.microsoft.com/office/powerpoint/2010/main" val="27741708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What is this virtual machine</a:t>
            </a:r>
            <a:br>
              <a:rPr lang="en-US" altLang="en-US" sz="2800" i="1" dirty="0">
                <a:solidFill>
                  <a:schemeClr val="bg1"/>
                </a:solidFill>
              </a:rPr>
            </a:br>
            <a:r>
              <a:rPr lang="en-US" altLang="en-US" sz="2800" i="1" dirty="0">
                <a:solidFill>
                  <a:schemeClr val="bg1"/>
                </a:solidFill>
              </a:rPr>
              <a:t>of which you speak?</a:t>
            </a:r>
            <a:br>
              <a:rPr lang="en-US" altLang="en-US" sz="2800" i="1" dirty="0">
                <a:solidFill>
                  <a:schemeClr val="bg1"/>
                </a:solidFill>
              </a:rPr>
            </a:br>
            <a:r>
              <a:rPr lang="en-US" altLang="en-US" sz="2800" i="1" dirty="0">
                <a:solidFill>
                  <a:schemeClr val="bg1"/>
                </a:solidFill>
              </a:rPr>
              <a:t>Prithee, tell me more!</a:t>
            </a:r>
            <a:endParaRPr lang="en-US" altLang="en-US" sz="1600" i="1" dirty="0">
              <a:solidFill>
                <a:schemeClr val="bg1"/>
              </a:solidFill>
            </a:endParaRPr>
          </a:p>
        </p:txBody>
      </p:sp>
      <p:sp>
        <p:nvSpPr>
          <p:cNvPr id="8" name="TextBox 9">
            <a:extLst>
              <a:ext uri="{FF2B5EF4-FFF2-40B4-BE49-F238E27FC236}">
                <a16:creationId xmlns:a16="http://schemas.microsoft.com/office/drawing/2014/main" id="{60DCA328-C8A5-A1AF-537A-0DD2ACA38A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90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2679904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82670-E169-F34D-BA8A-8E17C3DA5A15}"/>
              </a:ext>
            </a:extLst>
          </p:cNvPr>
          <p:cNvSpPr>
            <a:spLocks noGrp="1"/>
          </p:cNvSpPr>
          <p:nvPr>
            <p:ph idx="1"/>
          </p:nvPr>
        </p:nvSpPr>
        <p:spPr/>
        <p:txBody>
          <a:bodyPr/>
          <a:lstStyle/>
          <a:p>
            <a:r>
              <a:rPr lang="en-US" sz="1200" dirty="0"/>
              <a:t>"In computing, a virtual machine (VM) is an emulation of a computer system. Virtual machines are based on computer architectures and provide functionality of a physical computer. Their implementations may involve specialized hardware, software, or a combination." (https://</a:t>
            </a:r>
            <a:r>
              <a:rPr lang="en-US" sz="1200" dirty="0" err="1"/>
              <a:t>en.wikipedia.org</a:t>
            </a:r>
            <a:r>
              <a:rPr lang="en-US" sz="1200" dirty="0"/>
              <a:t>/wiki/</a:t>
            </a:r>
            <a:r>
              <a:rPr lang="en-US" sz="1200" dirty="0" err="1"/>
              <a:t>Virtual_machine</a:t>
            </a:r>
            <a:r>
              <a:rPr lang="en-US" sz="1200" dirty="0"/>
              <a:t>)</a:t>
            </a:r>
          </a:p>
        </p:txBody>
      </p:sp>
      <p:sp>
        <p:nvSpPr>
          <p:cNvPr id="3" name="Title 2">
            <a:extLst>
              <a:ext uri="{FF2B5EF4-FFF2-40B4-BE49-F238E27FC236}">
                <a16:creationId xmlns:a16="http://schemas.microsoft.com/office/drawing/2014/main" id="{B1C0E7AC-8DFD-6644-920C-67E7161EEDD0}"/>
              </a:ext>
            </a:extLst>
          </p:cNvPr>
          <p:cNvSpPr>
            <a:spLocks noGrp="1"/>
          </p:cNvSpPr>
          <p:nvPr>
            <p:ph type="title"/>
          </p:nvPr>
        </p:nvSpPr>
        <p:spPr/>
        <p:txBody>
          <a:bodyPr/>
          <a:lstStyle/>
          <a:p>
            <a:r>
              <a:rPr lang="en-US" dirty="0"/>
              <a:t>Virtualization, Virtual Machines</a:t>
            </a:r>
          </a:p>
        </p:txBody>
      </p:sp>
      <p:pic>
        <p:nvPicPr>
          <p:cNvPr id="4" name="Picture 3">
            <a:extLst>
              <a:ext uri="{FF2B5EF4-FFF2-40B4-BE49-F238E27FC236}">
                <a16:creationId xmlns:a16="http://schemas.microsoft.com/office/drawing/2014/main" id="{4247F44F-C63C-744A-9A10-04978A144878}"/>
              </a:ext>
            </a:extLst>
          </p:cNvPr>
          <p:cNvPicPr>
            <a:picLocks noChangeAspect="1"/>
          </p:cNvPicPr>
          <p:nvPr/>
        </p:nvPicPr>
        <p:blipFill>
          <a:blip r:embed="rId2"/>
          <a:stretch>
            <a:fillRect/>
          </a:stretch>
        </p:blipFill>
        <p:spPr>
          <a:xfrm>
            <a:off x="152400" y="1320800"/>
            <a:ext cx="4157997" cy="3232150"/>
          </a:xfrm>
          <a:prstGeom prst="rect">
            <a:avLst/>
          </a:prstGeom>
        </p:spPr>
      </p:pic>
      <p:pic>
        <p:nvPicPr>
          <p:cNvPr id="5" name="Picture 4">
            <a:extLst>
              <a:ext uri="{FF2B5EF4-FFF2-40B4-BE49-F238E27FC236}">
                <a16:creationId xmlns:a16="http://schemas.microsoft.com/office/drawing/2014/main" id="{BC62C07D-B61A-8041-8938-566E3FCBE610}"/>
              </a:ext>
            </a:extLst>
          </p:cNvPr>
          <p:cNvPicPr>
            <a:picLocks noChangeAspect="1"/>
          </p:cNvPicPr>
          <p:nvPr/>
        </p:nvPicPr>
        <p:blipFill>
          <a:blip r:embed="rId3"/>
          <a:stretch>
            <a:fillRect/>
          </a:stretch>
        </p:blipFill>
        <p:spPr>
          <a:xfrm>
            <a:off x="4357913" y="1200150"/>
            <a:ext cx="4495800" cy="2379502"/>
          </a:xfrm>
          <a:prstGeom prst="rect">
            <a:avLst/>
          </a:prstGeom>
        </p:spPr>
      </p:pic>
      <p:sp>
        <p:nvSpPr>
          <p:cNvPr id="6" name="TextBox 5">
            <a:extLst>
              <a:ext uri="{FF2B5EF4-FFF2-40B4-BE49-F238E27FC236}">
                <a16:creationId xmlns:a16="http://schemas.microsoft.com/office/drawing/2014/main" id="{F3650E9A-A5BE-F447-A7A3-E18F4C4DEC23}"/>
              </a:ext>
            </a:extLst>
          </p:cNvPr>
          <p:cNvSpPr txBox="1"/>
          <p:nvPr/>
        </p:nvSpPr>
        <p:spPr>
          <a:xfrm>
            <a:off x="4419600" y="3714750"/>
            <a:ext cx="4121513" cy="954107"/>
          </a:xfrm>
          <a:prstGeom prst="rect">
            <a:avLst/>
          </a:prstGeom>
          <a:noFill/>
        </p:spPr>
        <p:txBody>
          <a:bodyPr wrap="none" rtlCol="0">
            <a:spAutoFit/>
          </a:bodyPr>
          <a:lstStyle/>
          <a:p>
            <a:r>
              <a:rPr lang="en-US" sz="1400" dirty="0"/>
              <a:t>On mac laptop, I have:</a:t>
            </a:r>
          </a:p>
          <a:p>
            <a:pPr marL="285750" indent="-285750">
              <a:buFont typeface="Arial" panose="020B0604020202020204" pitchFamily="34" charset="0"/>
              <a:buChar char="•"/>
            </a:pPr>
            <a:r>
              <a:rPr lang="en-US" sz="1400" dirty="0"/>
              <a:t>One host operating system and HW (Mac, MacOS)</a:t>
            </a:r>
          </a:p>
          <a:p>
            <a:pPr marL="285750" indent="-285750">
              <a:buFont typeface="Arial" panose="020B0604020202020204" pitchFamily="34" charset="0"/>
              <a:buChar char="•"/>
            </a:pPr>
            <a:r>
              <a:rPr lang="en-US" sz="1400" dirty="0"/>
              <a:t>Two hypervisors (Virtual Box, VMWare Fusion)</a:t>
            </a:r>
          </a:p>
          <a:p>
            <a:pPr marL="285750" indent="-285750">
              <a:buFont typeface="Arial" panose="020B0604020202020204" pitchFamily="34" charset="0"/>
              <a:buChar char="•"/>
            </a:pPr>
            <a:r>
              <a:rPr lang="en-US" sz="1400" dirty="0"/>
              <a:t>Two guest OS: Windows 10, Debian Linux</a:t>
            </a:r>
          </a:p>
        </p:txBody>
      </p:sp>
    </p:spTree>
    <p:extLst>
      <p:ext uri="{BB962C8B-B14F-4D97-AF65-F5344CB8AC3E}">
        <p14:creationId xmlns:p14="http://schemas.microsoft.com/office/powerpoint/2010/main" val="35566133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31FEE-863C-9F41-976E-25C51E87720E}"/>
              </a:ext>
            </a:extLst>
          </p:cNvPr>
          <p:cNvSpPr>
            <a:spLocks noGrp="1"/>
          </p:cNvSpPr>
          <p:nvPr>
            <p:ph type="title"/>
          </p:nvPr>
        </p:nvSpPr>
        <p:spPr/>
        <p:txBody>
          <a:bodyPr/>
          <a:lstStyle/>
          <a:p>
            <a:r>
              <a:rPr lang="en-US" dirty="0"/>
              <a:t>Virtual Machines on Physical Machines</a:t>
            </a:r>
          </a:p>
        </p:txBody>
      </p:sp>
      <p:pic>
        <p:nvPicPr>
          <p:cNvPr id="4" name="Picture 3">
            <a:extLst>
              <a:ext uri="{FF2B5EF4-FFF2-40B4-BE49-F238E27FC236}">
                <a16:creationId xmlns:a16="http://schemas.microsoft.com/office/drawing/2014/main" id="{E0D733F2-E387-BE45-8046-3157A32AC2E5}"/>
              </a:ext>
            </a:extLst>
          </p:cNvPr>
          <p:cNvPicPr>
            <a:picLocks noChangeAspect="1"/>
          </p:cNvPicPr>
          <p:nvPr/>
        </p:nvPicPr>
        <p:blipFill>
          <a:blip r:embed="rId2"/>
          <a:stretch>
            <a:fillRect/>
          </a:stretch>
        </p:blipFill>
        <p:spPr>
          <a:xfrm>
            <a:off x="172570" y="533507"/>
            <a:ext cx="8458200" cy="4076486"/>
          </a:xfrm>
          <a:prstGeom prst="rect">
            <a:avLst/>
          </a:prstGeom>
        </p:spPr>
      </p:pic>
      <p:sp>
        <p:nvSpPr>
          <p:cNvPr id="2" name="TextBox 1">
            <a:extLst>
              <a:ext uri="{FF2B5EF4-FFF2-40B4-BE49-F238E27FC236}">
                <a16:creationId xmlns:a16="http://schemas.microsoft.com/office/drawing/2014/main" id="{C3DCCECD-C1ED-8651-8E63-F63697DFBE6A}"/>
              </a:ext>
            </a:extLst>
          </p:cNvPr>
          <p:cNvSpPr txBox="1"/>
          <p:nvPr/>
        </p:nvSpPr>
        <p:spPr>
          <a:xfrm>
            <a:off x="4343400" y="819150"/>
            <a:ext cx="3361433" cy="923330"/>
          </a:xfrm>
          <a:prstGeom prst="rect">
            <a:avLst/>
          </a:prstGeom>
          <a:noFill/>
        </p:spPr>
        <p:txBody>
          <a:bodyPr wrap="none" rtlCol="0">
            <a:spAutoFit/>
          </a:bodyPr>
          <a:lstStyle/>
          <a:p>
            <a:r>
              <a:rPr lang="en-US" dirty="0"/>
              <a:t>Note:</a:t>
            </a:r>
          </a:p>
          <a:p>
            <a:pPr marL="285750" indent="-285750">
              <a:buFont typeface="Arial" panose="020B0604020202020204" pitchFamily="34" charset="0"/>
              <a:buChar char="•"/>
            </a:pPr>
            <a:r>
              <a:rPr lang="en-US" dirty="0"/>
              <a:t>I cannot run Windows because</a:t>
            </a:r>
          </a:p>
          <a:p>
            <a:pPr marL="285750" indent="-285750">
              <a:buFont typeface="Arial" panose="020B0604020202020204" pitchFamily="34" charset="0"/>
              <a:buChar char="•"/>
            </a:pPr>
            <a:r>
              <a:rPr lang="en-US" dirty="0"/>
              <a:t>I switch to an ARM chipset.</a:t>
            </a:r>
          </a:p>
        </p:txBody>
      </p:sp>
    </p:spTree>
    <p:extLst>
      <p:ext uri="{BB962C8B-B14F-4D97-AF65-F5344CB8AC3E}">
        <p14:creationId xmlns:p14="http://schemas.microsoft.com/office/powerpoint/2010/main" val="12015898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54C6A2-26B8-BC40-9155-EA61650DD382}"/>
              </a:ext>
            </a:extLst>
          </p:cNvPr>
          <p:cNvSpPr>
            <a:spLocks noGrp="1"/>
          </p:cNvSpPr>
          <p:nvPr>
            <p:ph idx="1"/>
          </p:nvPr>
        </p:nvSpPr>
        <p:spPr>
          <a:xfrm>
            <a:off x="143387" y="3790951"/>
            <a:ext cx="8695812" cy="888108"/>
          </a:xfrm>
        </p:spPr>
        <p:txBody>
          <a:bodyPr/>
          <a:lstStyle/>
          <a:p>
            <a:r>
              <a:rPr lang="en-US" sz="1200" dirty="0"/>
              <a:t>A virtual machine on my laptop has a virtual adaptor connected to a real network.</a:t>
            </a:r>
          </a:p>
          <a:p>
            <a:r>
              <a:rPr lang="en-US" sz="1200" dirty="0"/>
              <a:t>A virtual private cloud is a set of virtual machines connected to a virtual network.</a:t>
            </a:r>
          </a:p>
          <a:p>
            <a:r>
              <a:rPr lang="en-US" sz="1200" dirty="0"/>
              <a:t>All cloud providers support virtual private clouds with the same concepts, but with slightly different realizations and terms.</a:t>
            </a:r>
          </a:p>
        </p:txBody>
      </p:sp>
      <p:sp>
        <p:nvSpPr>
          <p:cNvPr id="3" name="Title 2">
            <a:extLst>
              <a:ext uri="{FF2B5EF4-FFF2-40B4-BE49-F238E27FC236}">
                <a16:creationId xmlns:a16="http://schemas.microsoft.com/office/drawing/2014/main" id="{C093D535-D33B-5E4A-BFAC-86FBE74415E2}"/>
              </a:ext>
            </a:extLst>
          </p:cNvPr>
          <p:cNvSpPr>
            <a:spLocks noGrp="1"/>
          </p:cNvSpPr>
          <p:nvPr>
            <p:ph type="title"/>
          </p:nvPr>
        </p:nvSpPr>
        <p:spPr/>
        <p:txBody>
          <a:bodyPr/>
          <a:lstStyle/>
          <a:p>
            <a:r>
              <a:rPr lang="en-US" dirty="0"/>
              <a:t>Virtual Private Cloud</a:t>
            </a:r>
          </a:p>
        </p:txBody>
      </p:sp>
      <p:pic>
        <p:nvPicPr>
          <p:cNvPr id="4" name="Picture 3">
            <a:extLst>
              <a:ext uri="{FF2B5EF4-FFF2-40B4-BE49-F238E27FC236}">
                <a16:creationId xmlns:a16="http://schemas.microsoft.com/office/drawing/2014/main" id="{B4C0DBE9-0EF9-DE45-A55D-72EA249BB615}"/>
              </a:ext>
            </a:extLst>
          </p:cNvPr>
          <p:cNvPicPr>
            <a:picLocks noChangeAspect="1"/>
          </p:cNvPicPr>
          <p:nvPr/>
        </p:nvPicPr>
        <p:blipFill>
          <a:blip r:embed="rId2"/>
          <a:stretch>
            <a:fillRect/>
          </a:stretch>
        </p:blipFill>
        <p:spPr>
          <a:xfrm>
            <a:off x="112583" y="662697"/>
            <a:ext cx="5750103" cy="2975344"/>
          </a:xfrm>
          <a:prstGeom prst="rect">
            <a:avLst/>
          </a:prstGeom>
        </p:spPr>
      </p:pic>
      <p:sp>
        <p:nvSpPr>
          <p:cNvPr id="6" name="Content Placeholder 4">
            <a:extLst>
              <a:ext uri="{FF2B5EF4-FFF2-40B4-BE49-F238E27FC236}">
                <a16:creationId xmlns:a16="http://schemas.microsoft.com/office/drawing/2014/main" id="{BF16FBA4-6BFD-8247-AD1E-250FBF7DAFC8}"/>
              </a:ext>
            </a:extLst>
          </p:cNvPr>
          <p:cNvSpPr txBox="1">
            <a:spLocks/>
          </p:cNvSpPr>
          <p:nvPr/>
        </p:nvSpPr>
        <p:spPr>
          <a:xfrm>
            <a:off x="5334000" y="1195993"/>
            <a:ext cx="3733800" cy="2660426"/>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“A </a:t>
            </a:r>
            <a:r>
              <a:rPr lang="en-US" sz="1200" u="sng" dirty="0"/>
              <a:t>virtual private cloud (VPC) </a:t>
            </a:r>
            <a:r>
              <a:rPr lang="en-US" sz="1200" dirty="0"/>
              <a:t>is an on-demand configurable pool of shared resources allocated within a public cloud environment, providing a certain level of isolation between the different organizations (denoted as users hereafter) using the resources.  ... ...</a:t>
            </a:r>
          </a:p>
          <a:p>
            <a:pPr marL="0" indent="0">
              <a:buNone/>
            </a:pPr>
            <a:endParaRPr lang="en-US" sz="1200" dirty="0"/>
          </a:p>
          <a:p>
            <a:pPr marL="0" indent="0">
              <a:buNone/>
            </a:pPr>
            <a:r>
              <a:rPr lang="en-US" sz="1200" dirty="0"/>
              <a:t>The isolation between one VPC user and all other users of the same cloud (other VPC users as well as other public cloud users) is achieved normally through allocation of a private IP subnet and a virtual communication construct (such as a VLAN or a set of encrypted communication channels) per user.”</a:t>
            </a:r>
            <a:br>
              <a:rPr lang="en-US" sz="1200" dirty="0"/>
            </a:br>
            <a:r>
              <a:rPr lang="en-US" sz="1200" dirty="0"/>
              <a:t>(https://</a:t>
            </a:r>
            <a:r>
              <a:rPr lang="en-US" sz="1200" dirty="0" err="1"/>
              <a:t>en.wikipedia.org</a:t>
            </a:r>
            <a:r>
              <a:rPr lang="en-US" sz="1200" dirty="0"/>
              <a:t>/wiki/</a:t>
            </a:r>
            <a:r>
              <a:rPr lang="en-US" sz="1200" dirty="0" err="1"/>
              <a:t>Virtual_private_cloud</a:t>
            </a:r>
            <a:r>
              <a:rPr lang="en-US" sz="1200" dirty="0"/>
              <a:t>)</a:t>
            </a:r>
          </a:p>
        </p:txBody>
      </p:sp>
    </p:spTree>
    <p:extLst>
      <p:ext uri="{BB962C8B-B14F-4D97-AF65-F5344CB8AC3E}">
        <p14:creationId xmlns:p14="http://schemas.microsoft.com/office/powerpoint/2010/main" val="24791369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A66B73-C853-C242-B5AA-A4441464D00C}"/>
              </a:ext>
            </a:extLst>
          </p:cNvPr>
          <p:cNvSpPr>
            <a:spLocks noGrp="1"/>
          </p:cNvSpPr>
          <p:nvPr>
            <p:ph idx="1"/>
          </p:nvPr>
        </p:nvSpPr>
        <p:spPr/>
        <p:txBody>
          <a:bodyPr/>
          <a:lstStyle/>
          <a:p>
            <a:pPr marL="0" indent="0">
              <a:buNone/>
            </a:pPr>
            <a:r>
              <a:rPr lang="en-US" dirty="0"/>
              <a:t>There are several online tutorials. Understanding  some terms is useful.</a:t>
            </a:r>
          </a:p>
          <a:p>
            <a:r>
              <a:rPr lang="en-US" sz="1200" dirty="0"/>
              <a:t>AWS has the concept of a </a:t>
            </a:r>
            <a:r>
              <a:rPr lang="en-US" sz="1200" u="sng" dirty="0"/>
              <a:t>Region</a:t>
            </a:r>
            <a:r>
              <a:rPr lang="en-US" sz="1200" dirty="0"/>
              <a:t>, which is a physical location around the world where we cluster data centers. We call each group of logical data centers an Availability Zone. Each AWS Region consists of multiple, isolated, and physically separate AZ's within a geographic area.</a:t>
            </a:r>
          </a:p>
          <a:p>
            <a:r>
              <a:rPr lang="en-US" sz="1200" dirty="0"/>
              <a:t>An </a:t>
            </a:r>
            <a:r>
              <a:rPr lang="en-US" sz="1200" u="sng" dirty="0"/>
              <a:t>Availability Zone (AZ)</a:t>
            </a:r>
            <a:r>
              <a:rPr lang="en-US" sz="1200" dirty="0"/>
              <a:t> is one or more discrete data centers with redundant power, networking, and connectivity in an AWS Region. AZs give customers the ability to operate production applications and databases that are more highly available, fault tolerant, and scalable than would be possible from a single data center.</a:t>
            </a:r>
          </a:p>
          <a:p>
            <a:r>
              <a:rPr lang="en-US" sz="1200" dirty="0"/>
              <a:t>A </a:t>
            </a:r>
            <a:r>
              <a:rPr lang="en-US" sz="1200" u="sng" dirty="0"/>
              <a:t>VPC is a virtual private cloud</a:t>
            </a:r>
            <a:r>
              <a:rPr lang="en-US" sz="1200" dirty="0"/>
              <a:t>, which works like a private network to isolate the resources within it. </a:t>
            </a:r>
          </a:p>
          <a:p>
            <a:r>
              <a:rPr lang="en-US" sz="1200" dirty="0"/>
              <a:t>A </a:t>
            </a:r>
            <a:r>
              <a:rPr lang="en-US" sz="1200" u="sng" dirty="0"/>
              <a:t>route table </a:t>
            </a:r>
            <a:r>
              <a:rPr lang="en-US" sz="1200" dirty="0"/>
              <a:t>contains a set of rules, called routes, that are used to determine where network traffic is directed. </a:t>
            </a:r>
          </a:p>
          <a:p>
            <a:r>
              <a:rPr lang="en-US" sz="1200" dirty="0"/>
              <a:t>A </a:t>
            </a:r>
            <a:r>
              <a:rPr lang="en-US" sz="1200" u="sng" dirty="0"/>
              <a:t>subnet</a:t>
            </a:r>
            <a:r>
              <a:rPr lang="en-US" sz="1200" dirty="0"/>
              <a:t> is a defined set of network IP addresses that are used to increase the security and efficiency of network communications. You can think of them like postal codes, used for routing packages from one location to another. </a:t>
            </a:r>
          </a:p>
          <a:p>
            <a:r>
              <a:rPr lang="en-US" sz="1200" dirty="0"/>
              <a:t>A </a:t>
            </a:r>
            <a:r>
              <a:rPr lang="en-US" sz="1200" u="sng" dirty="0"/>
              <a:t>network interface</a:t>
            </a:r>
            <a:r>
              <a:rPr lang="en-US" sz="1200" dirty="0"/>
              <a:t> represents a virtual network card. The network interface displays its network interface ID, subnet ID, VPC ID, security group, and the Availability Zone that it exists in. </a:t>
            </a:r>
          </a:p>
          <a:p>
            <a:r>
              <a:rPr lang="en-US" sz="1200" dirty="0"/>
              <a:t>A </a:t>
            </a:r>
            <a:r>
              <a:rPr lang="en-US" sz="1200" u="sng" dirty="0"/>
              <a:t>security group </a:t>
            </a:r>
            <a:r>
              <a:rPr lang="en-US" sz="1200" dirty="0"/>
              <a:t>is a set of rules that controls the network access to the resources it is associated with. Access is permitted only to and from the components defined in the security group's inbound and outbound rules. </a:t>
            </a:r>
          </a:p>
          <a:p>
            <a:r>
              <a:rPr lang="en-US" sz="1200" dirty="0"/>
              <a:t>An </a:t>
            </a:r>
            <a:r>
              <a:rPr lang="en-US" sz="1200" u="sng" dirty="0"/>
              <a:t>internet gateway </a:t>
            </a:r>
            <a:r>
              <a:rPr lang="en-US" sz="1200" dirty="0"/>
              <a:t>is a VPC component that allows communication between instances in your VPC and the internet. </a:t>
            </a:r>
          </a:p>
          <a:p>
            <a:r>
              <a:rPr lang="en-US" sz="1200" dirty="0"/>
              <a:t>A VPC endpoint enables you to privately connect your VPC to supported AWS services without using public IP addresses. </a:t>
            </a:r>
          </a:p>
          <a:p>
            <a:pPr marL="0" indent="0">
              <a:buNone/>
            </a:pPr>
            <a:r>
              <a:rPr lang="en-US" sz="1800" dirty="0"/>
              <a:t>All clouds have similar concepts but with different names.</a:t>
            </a:r>
          </a:p>
          <a:p>
            <a:endParaRPr lang="en-US" sz="1200" dirty="0"/>
          </a:p>
          <a:p>
            <a:endParaRPr lang="en-US" sz="1200" dirty="0"/>
          </a:p>
          <a:p>
            <a:pPr lvl="1"/>
            <a:endParaRPr lang="en-US" sz="1100" dirty="0"/>
          </a:p>
        </p:txBody>
      </p:sp>
      <p:sp>
        <p:nvSpPr>
          <p:cNvPr id="3" name="Title 2">
            <a:extLst>
              <a:ext uri="{FF2B5EF4-FFF2-40B4-BE49-F238E27FC236}">
                <a16:creationId xmlns:a16="http://schemas.microsoft.com/office/drawing/2014/main" id="{76310FAB-E76D-904F-875C-776D89F87ECC}"/>
              </a:ext>
            </a:extLst>
          </p:cNvPr>
          <p:cNvSpPr>
            <a:spLocks noGrp="1"/>
          </p:cNvSpPr>
          <p:nvPr>
            <p:ph type="title"/>
          </p:nvPr>
        </p:nvSpPr>
        <p:spPr/>
        <p:txBody>
          <a:bodyPr/>
          <a:lstStyle/>
          <a:p>
            <a:r>
              <a:rPr lang="en-US" dirty="0"/>
              <a:t>Some Terminology (AWS)</a:t>
            </a:r>
          </a:p>
        </p:txBody>
      </p:sp>
    </p:spTree>
    <p:extLst>
      <p:ext uri="{BB962C8B-B14F-4D97-AF65-F5344CB8AC3E}">
        <p14:creationId xmlns:p14="http://schemas.microsoft.com/office/powerpoint/2010/main" val="2757686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4CDA3F8-0150-5542-B6F3-D6376AE61D3C}"/>
              </a:ext>
            </a:extLst>
          </p:cNvPr>
          <p:cNvSpPr>
            <a:spLocks noGrp="1"/>
          </p:cNvSpPr>
          <p:nvPr>
            <p:ph idx="1"/>
          </p:nvPr>
        </p:nvSpPr>
        <p:spPr>
          <a:xfrm>
            <a:off x="152400" y="590550"/>
            <a:ext cx="8839200" cy="4000500"/>
          </a:xfrm>
        </p:spPr>
        <p:txBody>
          <a:bodyPr/>
          <a:lstStyle/>
          <a:p>
            <a:pPr>
              <a:spcBef>
                <a:spcPts val="0"/>
              </a:spcBef>
              <a:spcAft>
                <a:spcPts val="200"/>
              </a:spcAft>
            </a:pPr>
            <a:r>
              <a:rPr lang="en-US" sz="1800" dirty="0"/>
              <a:t>Well, actually, let’s not do that for now.</a:t>
            </a:r>
          </a:p>
          <a:p>
            <a:pPr>
              <a:spcBef>
                <a:spcPts val="0"/>
              </a:spcBef>
              <a:spcAft>
                <a:spcPts val="200"/>
              </a:spcAft>
            </a:pPr>
            <a:r>
              <a:rPr lang="en-US" sz="1800" dirty="0"/>
              <a:t>We are just going to create our first virtual machine.</a:t>
            </a:r>
          </a:p>
          <a:p>
            <a:pPr>
              <a:spcBef>
                <a:spcPts val="0"/>
              </a:spcBef>
              <a:spcAft>
                <a:spcPts val="200"/>
              </a:spcAft>
            </a:pPr>
            <a:r>
              <a:rPr lang="en-US" sz="1800" dirty="0"/>
              <a:t>But,</a:t>
            </a:r>
          </a:p>
          <a:p>
            <a:pPr lvl="1">
              <a:spcBef>
                <a:spcPts val="0"/>
              </a:spcBef>
              <a:spcAft>
                <a:spcPts val="200"/>
              </a:spcAft>
            </a:pPr>
            <a:r>
              <a:rPr lang="en-US" sz="1600" dirty="0"/>
              <a:t>The virtual machine is in my “default” VPC.</a:t>
            </a:r>
          </a:p>
          <a:p>
            <a:pPr lvl="1">
              <a:spcBef>
                <a:spcPts val="0"/>
              </a:spcBef>
              <a:spcAft>
                <a:spcPts val="200"/>
              </a:spcAft>
            </a:pPr>
            <a:r>
              <a:rPr lang="en-US" sz="1600" dirty="0"/>
              <a:t>Setting up and using the VM requires understanding some of the concepts.</a:t>
            </a:r>
          </a:p>
          <a:p>
            <a:pPr>
              <a:spcBef>
                <a:spcPts val="0"/>
              </a:spcBef>
              <a:spcAft>
                <a:spcPts val="200"/>
              </a:spcAft>
            </a:pPr>
            <a:r>
              <a:rPr lang="en-US" sz="1800" dirty="0"/>
              <a:t>We can mostly just use the EC2 wizard for now.</a:t>
            </a:r>
          </a:p>
          <a:p>
            <a:pPr>
              <a:spcBef>
                <a:spcPts val="0"/>
              </a:spcBef>
              <a:spcAft>
                <a:spcPts val="200"/>
              </a:spcAft>
            </a:pPr>
            <a:r>
              <a:rPr lang="en-US" sz="1800" dirty="0"/>
              <a:t>I am going to set up a VM to host our first cloud application</a:t>
            </a:r>
          </a:p>
          <a:p>
            <a:pPr lvl="1">
              <a:spcBef>
                <a:spcPts val="0"/>
              </a:spcBef>
              <a:spcAft>
                <a:spcPts val="200"/>
              </a:spcAft>
            </a:pPr>
            <a:r>
              <a:rPr lang="en-US" sz="1600" dirty="0"/>
              <a:t>I will deploy the application and supporting SW.</a:t>
            </a:r>
          </a:p>
          <a:p>
            <a:pPr lvl="1">
              <a:spcBef>
                <a:spcPts val="0"/>
              </a:spcBef>
              <a:spcAft>
                <a:spcPts val="200"/>
              </a:spcAft>
            </a:pPr>
            <a:r>
              <a:rPr lang="en-US" sz="1600" dirty="0"/>
              <a:t>Basic tasks:</a:t>
            </a:r>
          </a:p>
          <a:p>
            <a:pPr marL="1257300" lvl="2" indent="-342900">
              <a:spcBef>
                <a:spcPts val="0"/>
              </a:spcBef>
              <a:spcAft>
                <a:spcPts val="200"/>
              </a:spcAft>
              <a:buFont typeface="+mj-lt"/>
              <a:buAutoNum type="arabicPeriod"/>
            </a:pPr>
            <a:r>
              <a:rPr lang="en-US" sz="1400" dirty="0"/>
              <a:t>Configure and deploy VM, SSH credentials, security group rules.</a:t>
            </a:r>
          </a:p>
          <a:p>
            <a:pPr marL="1257300" lvl="2" indent="-342900">
              <a:spcBef>
                <a:spcPts val="0"/>
              </a:spcBef>
              <a:spcAft>
                <a:spcPts val="200"/>
              </a:spcAft>
              <a:buFont typeface="+mj-lt"/>
              <a:buAutoNum type="arabicPeriod"/>
            </a:pPr>
            <a:r>
              <a:rPr lang="en-US" sz="1400" dirty="0"/>
              <a:t>Install supporting software: Python, MySQL.</a:t>
            </a:r>
          </a:p>
          <a:p>
            <a:pPr marL="1257300" lvl="2" indent="-342900">
              <a:spcBef>
                <a:spcPts val="0"/>
              </a:spcBef>
              <a:spcAft>
                <a:spcPts val="200"/>
              </a:spcAft>
              <a:buFont typeface="+mj-lt"/>
              <a:buAutoNum type="arabicPeriod"/>
            </a:pPr>
            <a:r>
              <a:rPr lang="en-US" sz="1400" dirty="0"/>
              <a:t>Run “Hello World” test.</a:t>
            </a:r>
          </a:p>
          <a:p>
            <a:pPr marL="457200">
              <a:spcBef>
                <a:spcPts val="0"/>
              </a:spcBef>
              <a:spcAft>
                <a:spcPts val="200"/>
              </a:spcAft>
            </a:pPr>
            <a:r>
              <a:rPr lang="en-US" sz="1800" u="sng" dirty="0"/>
              <a:t>But first, let’s walk through the application structure and implementation.</a:t>
            </a:r>
          </a:p>
          <a:p>
            <a:pPr>
              <a:spcBef>
                <a:spcPts val="0"/>
              </a:spcBef>
              <a:spcAft>
                <a:spcPts val="200"/>
              </a:spcAft>
            </a:pPr>
            <a:endParaRPr lang="en-US" sz="1800" dirty="0"/>
          </a:p>
        </p:txBody>
      </p:sp>
      <p:sp>
        <p:nvSpPr>
          <p:cNvPr id="5" name="Title 4">
            <a:extLst>
              <a:ext uri="{FF2B5EF4-FFF2-40B4-BE49-F238E27FC236}">
                <a16:creationId xmlns:a16="http://schemas.microsoft.com/office/drawing/2014/main" id="{5C255728-59D6-CD4F-B51B-82011BC2E3BB}"/>
              </a:ext>
            </a:extLst>
          </p:cNvPr>
          <p:cNvSpPr>
            <a:spLocks noGrp="1"/>
          </p:cNvSpPr>
          <p:nvPr>
            <p:ph type="title"/>
          </p:nvPr>
        </p:nvSpPr>
        <p:spPr/>
        <p:txBody>
          <a:bodyPr/>
          <a:lstStyle/>
          <a:p>
            <a:r>
              <a:rPr lang="en-US" dirty="0"/>
              <a:t>Let’s Build our First VPC</a:t>
            </a:r>
          </a:p>
        </p:txBody>
      </p:sp>
    </p:spTree>
    <p:extLst>
      <p:ext uri="{BB962C8B-B14F-4D97-AF65-F5344CB8AC3E}">
        <p14:creationId xmlns:p14="http://schemas.microsoft.com/office/powerpoint/2010/main" val="22937471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1600" i="1" dirty="0">
                <a:solidFill>
                  <a:schemeClr val="bg1"/>
                </a:solidFill>
              </a:rPr>
              <a:t>Hands on Demo</a:t>
            </a:r>
            <a:br>
              <a:rPr lang="en-US" altLang="en-US" sz="1600" i="1" dirty="0">
                <a:solidFill>
                  <a:schemeClr val="bg1"/>
                </a:solidFill>
              </a:rPr>
            </a:br>
            <a:r>
              <a:rPr lang="en-US" altLang="en-US" sz="1600" i="1" dirty="0">
                <a:solidFill>
                  <a:schemeClr val="bg1"/>
                </a:solidFill>
              </a:rPr>
              <a:t>and</a:t>
            </a:r>
            <a:br>
              <a:rPr lang="en-US" altLang="en-US" sz="1600" i="1" dirty="0">
                <a:solidFill>
                  <a:schemeClr val="bg1"/>
                </a:solidFill>
              </a:rPr>
            </a:br>
            <a:r>
              <a:rPr lang="en-US" altLang="en-US" sz="1600" i="1" dirty="0">
                <a:solidFill>
                  <a:schemeClr val="bg1"/>
                </a:solidFill>
              </a:rPr>
              <a:t>Code Reviews</a:t>
            </a: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96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40632116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0089DE-59BE-B5A1-B09F-39EF573AC95E}"/>
              </a:ext>
            </a:extLst>
          </p:cNvPr>
          <p:cNvSpPr>
            <a:spLocks noGrp="1"/>
          </p:cNvSpPr>
          <p:nvPr>
            <p:ph idx="1"/>
          </p:nvPr>
        </p:nvSpPr>
        <p:spPr>
          <a:xfrm>
            <a:off x="152400" y="552450"/>
            <a:ext cx="8839200" cy="4038600"/>
          </a:xfrm>
        </p:spPr>
        <p:txBody>
          <a:bodyPr/>
          <a:lstStyle/>
          <a:p>
            <a:r>
              <a:rPr lang="en-US" sz="1400" dirty="0"/>
              <a:t>Code review:</a:t>
            </a:r>
          </a:p>
          <a:p>
            <a:pPr lvl="1"/>
            <a:r>
              <a:rPr lang="en-US" sz="1200" dirty="0"/>
              <a:t>No browser UI application for now.</a:t>
            </a:r>
          </a:p>
          <a:p>
            <a:pPr lvl="1"/>
            <a:r>
              <a:rPr lang="en-US" sz="1200" dirty="0"/>
              <a:t>Walkthrough code in ~/Dropbox/000-NewProjects/E6156F23/</a:t>
            </a:r>
            <a:r>
              <a:rPr lang="en-US" sz="1200" dirty="0" err="1"/>
              <a:t>first_microservice</a:t>
            </a:r>
            <a:endParaRPr lang="en-US" sz="1200" dirty="0"/>
          </a:p>
          <a:p>
            <a:pPr lvl="1"/>
            <a:r>
              <a:rPr lang="en-US" sz="1200" dirty="0"/>
              <a:t>Show access from browser and Postman</a:t>
            </a:r>
          </a:p>
          <a:p>
            <a:pPr lvl="1"/>
            <a:r>
              <a:rPr lang="en-US" sz="1200" dirty="0"/>
              <a:t>Introduce </a:t>
            </a:r>
            <a:r>
              <a:rPr lang="en-US" sz="1200" i="1" dirty="0"/>
              <a:t>content-type </a:t>
            </a:r>
            <a:r>
              <a:rPr lang="en-US" sz="1200" dirty="0"/>
              <a:t>and a browser being an application that calls APIs.</a:t>
            </a:r>
          </a:p>
          <a:p>
            <a:pPr lvl="1"/>
            <a:r>
              <a:rPr lang="en-US" sz="1200" dirty="0"/>
              <a:t>Other applications examples: curl, Postman, test program in project</a:t>
            </a:r>
          </a:p>
          <a:p>
            <a:r>
              <a:rPr lang="en-US" sz="1400" dirty="0"/>
              <a:t>Walkthrough and demo:</a:t>
            </a:r>
          </a:p>
          <a:p>
            <a:pPr lvl="1"/>
            <a:r>
              <a:rPr lang="en-US" sz="1200" dirty="0"/>
              <a:t>Sign up for AWS.</a:t>
            </a:r>
          </a:p>
          <a:p>
            <a:pPr lvl="1"/>
            <a:r>
              <a:rPr lang="en-US" sz="1200" dirty="0"/>
              <a:t>Two critical rules:</a:t>
            </a:r>
          </a:p>
          <a:p>
            <a:pPr lvl="2"/>
            <a:r>
              <a:rPr lang="en-US" sz="1100" dirty="0"/>
              <a:t>Use the free tier when you can.</a:t>
            </a:r>
          </a:p>
          <a:p>
            <a:pPr lvl="2"/>
            <a:r>
              <a:rPr lang="en-US" sz="1100" dirty="0"/>
              <a:t>Shutdown your resources when not using them.</a:t>
            </a:r>
          </a:p>
          <a:p>
            <a:pPr lvl="1"/>
            <a:r>
              <a:rPr lang="en-US" sz="1200" dirty="0"/>
              <a:t>Create and use a VM:</a:t>
            </a:r>
          </a:p>
          <a:p>
            <a:pPr lvl="2"/>
            <a:r>
              <a:rPr lang="en-US" sz="1100" dirty="0"/>
              <a:t>Create the VM and expose endpoints.</a:t>
            </a:r>
          </a:p>
          <a:p>
            <a:pPr lvl="2"/>
            <a:r>
              <a:rPr lang="en-US" sz="1100" dirty="0"/>
              <a:t>Install </a:t>
            </a:r>
            <a:r>
              <a:rPr lang="en-US" sz="1100" dirty="0" err="1"/>
              <a:t>prereqs</a:t>
            </a:r>
            <a:r>
              <a:rPr lang="en-US" sz="1100" dirty="0"/>
              <a:t>.</a:t>
            </a:r>
          </a:p>
          <a:p>
            <a:pPr lvl="2"/>
            <a:r>
              <a:rPr lang="en-US" sz="1100" dirty="0"/>
              <a:t>Clone a GitHub project.</a:t>
            </a:r>
          </a:p>
          <a:p>
            <a:pPr lvl="2"/>
            <a:r>
              <a:rPr lang="en-US" sz="1100" i="1" dirty="0" err="1"/>
              <a:t>requirements.txt</a:t>
            </a:r>
            <a:endParaRPr lang="en-US" sz="1100" i="1" dirty="0"/>
          </a:p>
          <a:p>
            <a:pPr lvl="2"/>
            <a:r>
              <a:rPr lang="en-US" sz="1100" dirty="0"/>
              <a:t>Test the VM from the console.</a:t>
            </a:r>
          </a:p>
          <a:p>
            <a:pPr lvl="1"/>
            <a:r>
              <a:rPr lang="en-US" sz="1200" dirty="0"/>
              <a:t>Test the VM from your laptop.</a:t>
            </a:r>
          </a:p>
          <a:p>
            <a:pPr lvl="1"/>
            <a:r>
              <a:rPr lang="en-US" sz="1200" dirty="0"/>
              <a:t>Shutdown and delete everything.</a:t>
            </a:r>
          </a:p>
          <a:p>
            <a:pPr lvl="2"/>
            <a:endParaRPr lang="en-US" sz="1100" dirty="0"/>
          </a:p>
          <a:p>
            <a:pPr lvl="2"/>
            <a:endParaRPr lang="en-US" sz="1100" dirty="0"/>
          </a:p>
        </p:txBody>
      </p:sp>
      <p:sp>
        <p:nvSpPr>
          <p:cNvPr id="3" name="Title 2">
            <a:extLst>
              <a:ext uri="{FF2B5EF4-FFF2-40B4-BE49-F238E27FC236}">
                <a16:creationId xmlns:a16="http://schemas.microsoft.com/office/drawing/2014/main" id="{4229C3B3-4948-BD71-86DA-A933C966F598}"/>
              </a:ext>
            </a:extLst>
          </p:cNvPr>
          <p:cNvSpPr>
            <a:spLocks noGrp="1"/>
          </p:cNvSpPr>
          <p:nvPr>
            <p:ph type="title"/>
          </p:nvPr>
        </p:nvSpPr>
        <p:spPr/>
        <p:txBody>
          <a:bodyPr/>
          <a:lstStyle/>
          <a:p>
            <a:r>
              <a:rPr lang="en-US" dirty="0"/>
              <a:t>Code Review and Demo</a:t>
            </a:r>
          </a:p>
        </p:txBody>
      </p:sp>
    </p:spTree>
    <p:extLst>
      <p:ext uri="{BB962C8B-B14F-4D97-AF65-F5344CB8AC3E}">
        <p14:creationId xmlns:p14="http://schemas.microsoft.com/office/powerpoint/2010/main" val="13708120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Assignment/Project 1</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98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1602936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AA8CB-7D5C-F249-816D-C7EB671E6A13}"/>
              </a:ext>
            </a:extLst>
          </p:cNvPr>
          <p:cNvSpPr>
            <a:spLocks noGrp="1"/>
          </p:cNvSpPr>
          <p:nvPr>
            <p:ph idx="1"/>
          </p:nvPr>
        </p:nvSpPr>
        <p:spPr>
          <a:xfrm>
            <a:off x="174811" y="514350"/>
            <a:ext cx="8798860" cy="4114799"/>
          </a:xfrm>
        </p:spPr>
        <p:txBody>
          <a:bodyPr/>
          <a:lstStyle/>
          <a:p>
            <a:r>
              <a:rPr lang="en-US" sz="1050" dirty="0"/>
              <a:t>Every person Individually:</a:t>
            </a:r>
          </a:p>
          <a:p>
            <a:pPr lvl="1"/>
            <a:r>
              <a:rPr lang="en-US" sz="1000" dirty="0"/>
              <a:t>Create an AWS account.</a:t>
            </a:r>
          </a:p>
          <a:p>
            <a:pPr lvl="1"/>
            <a:r>
              <a:rPr lang="en-US" sz="1000" dirty="0"/>
              <a:t>Configure laptop</a:t>
            </a:r>
          </a:p>
          <a:p>
            <a:pPr lvl="2"/>
            <a:r>
              <a:rPr lang="en-US" sz="900" dirty="0"/>
              <a:t>IDE:</a:t>
            </a:r>
          </a:p>
          <a:p>
            <a:pPr lvl="3"/>
            <a:r>
              <a:rPr lang="en-US" sz="800" dirty="0"/>
              <a:t>Get JetBrains student license.</a:t>
            </a:r>
          </a:p>
          <a:p>
            <a:pPr lvl="3"/>
            <a:r>
              <a:rPr lang="en-US" sz="800" dirty="0"/>
              <a:t>Install PyCharm</a:t>
            </a:r>
          </a:p>
          <a:p>
            <a:pPr lvl="3"/>
            <a:r>
              <a:rPr lang="en-US" sz="800" dirty="0"/>
              <a:t>Optional:</a:t>
            </a:r>
          </a:p>
          <a:p>
            <a:pPr lvl="4"/>
            <a:r>
              <a:rPr lang="en-US" sz="800" dirty="0"/>
              <a:t>Install WebStorm</a:t>
            </a:r>
          </a:p>
          <a:p>
            <a:pPr lvl="4"/>
            <a:r>
              <a:rPr lang="en-US" sz="800" dirty="0"/>
              <a:t>Install </a:t>
            </a:r>
            <a:r>
              <a:rPr lang="en-US" sz="800" dirty="0" err="1"/>
              <a:t>DataGrip</a:t>
            </a:r>
            <a:endParaRPr lang="en-US" sz="800" dirty="0"/>
          </a:p>
          <a:p>
            <a:pPr lvl="2"/>
            <a:r>
              <a:rPr lang="en-US" sz="900" dirty="0"/>
              <a:t>Install Anaconda (new environment)</a:t>
            </a:r>
          </a:p>
          <a:p>
            <a:pPr lvl="2"/>
            <a:r>
              <a:rPr lang="en-US" sz="900" dirty="0"/>
              <a:t>Postman</a:t>
            </a:r>
          </a:p>
          <a:p>
            <a:pPr lvl="1"/>
            <a:r>
              <a:rPr lang="en-US" sz="1100" dirty="0"/>
              <a:t>Create a GitHub project.</a:t>
            </a:r>
          </a:p>
          <a:p>
            <a:pPr lvl="1"/>
            <a:r>
              <a:rPr lang="en-US" sz="1100" dirty="0"/>
              <a:t>Develop, test, commit and push a simple </a:t>
            </a:r>
            <a:r>
              <a:rPr lang="en-US" sz="1100" i="1" dirty="0" err="1"/>
              <a:t>FastAPI</a:t>
            </a:r>
            <a:r>
              <a:rPr lang="en-US" sz="1100" dirty="0"/>
              <a:t> application. There are lot’s of starter templates. Implement the routes</a:t>
            </a:r>
          </a:p>
          <a:p>
            <a:pPr lvl="2"/>
            <a:r>
              <a:rPr lang="en-US" sz="900" dirty="0"/>
              <a:t>/</a:t>
            </a:r>
          </a:p>
          <a:p>
            <a:pPr lvl="2"/>
            <a:r>
              <a:rPr lang="en-US" sz="900" dirty="0"/>
              <a:t>/hello{name}</a:t>
            </a:r>
          </a:p>
          <a:p>
            <a:pPr lvl="2"/>
            <a:r>
              <a:rPr lang="en-US" sz="900" dirty="0"/>
              <a:t>/</a:t>
            </a:r>
            <a:r>
              <a:rPr lang="en-US" sz="900" dirty="0" err="1"/>
              <a:t>hello_text</a:t>
            </a:r>
            <a:r>
              <a:rPr lang="en-US" sz="900" dirty="0"/>
              <a:t>/{name}</a:t>
            </a:r>
          </a:p>
          <a:p>
            <a:pPr lvl="2"/>
            <a:r>
              <a:rPr lang="en-US" sz="900" dirty="0"/>
              <a:t>/students</a:t>
            </a:r>
          </a:p>
          <a:p>
            <a:pPr lvl="1"/>
            <a:r>
              <a:rPr lang="en-US" sz="1100" dirty="0"/>
              <a:t>Create and configure an EC2 instance. Clone project and repeat the tests.</a:t>
            </a:r>
          </a:p>
          <a:p>
            <a:r>
              <a:rPr lang="en-US" sz="1100" dirty="0"/>
              <a:t>Group: Form 5-7 student team.</a:t>
            </a:r>
          </a:p>
          <a:p>
            <a:pPr lvl="1"/>
            <a:r>
              <a:rPr lang="en-US" sz="1050" dirty="0"/>
              <a:t>Each team must have a designated communication focal point. The professor and TAs will use to communicate with teams. </a:t>
            </a:r>
          </a:p>
          <a:p>
            <a:pPr lvl="1"/>
            <a:r>
              <a:rPr lang="en-US" sz="1050" dirty="0"/>
              <a:t>The focal point must enter the information on the Google form for the team: </a:t>
            </a:r>
            <a:r>
              <a:rPr lang="en-US" sz="1050" dirty="0">
                <a:hlinkClick r:id="rId2"/>
              </a:rPr>
              <a:t>https://forms.gle/t1wu8a3DZPJYnEks5</a:t>
            </a:r>
            <a:r>
              <a:rPr lang="en-US" sz="1050" dirty="0"/>
              <a:t> </a:t>
            </a:r>
          </a:p>
          <a:p>
            <a:pPr lvl="1"/>
            <a:r>
              <a:rPr lang="en-US" sz="1050" dirty="0"/>
              <a:t>Create a GitHub Project for the course, and add team members:</a:t>
            </a:r>
            <a:br>
              <a:rPr lang="en-US" sz="1050" dirty="0"/>
            </a:br>
            <a:r>
              <a:rPr lang="en-US" sz="1050" dirty="0">
                <a:hlinkClick r:id="rId3"/>
              </a:rPr>
              <a:t>https://docs.github.com/en/issues/planning-and-tracking-with-projects/creating-projects/creating-a-project</a:t>
            </a:r>
            <a:endParaRPr lang="en-US" sz="1050" dirty="0"/>
          </a:p>
          <a:p>
            <a:pPr lvl="2"/>
            <a:endParaRPr lang="en-US" sz="900" dirty="0"/>
          </a:p>
          <a:p>
            <a:pPr lvl="1"/>
            <a:endParaRPr lang="en-US" sz="1000" dirty="0"/>
          </a:p>
        </p:txBody>
      </p:sp>
      <p:sp>
        <p:nvSpPr>
          <p:cNvPr id="3" name="Title 2">
            <a:extLst>
              <a:ext uri="{FF2B5EF4-FFF2-40B4-BE49-F238E27FC236}">
                <a16:creationId xmlns:a16="http://schemas.microsoft.com/office/drawing/2014/main" id="{A1317174-6604-974A-88C2-AEA261041F6C}"/>
              </a:ext>
            </a:extLst>
          </p:cNvPr>
          <p:cNvSpPr>
            <a:spLocks noGrp="1"/>
          </p:cNvSpPr>
          <p:nvPr>
            <p:ph type="title"/>
          </p:nvPr>
        </p:nvSpPr>
        <p:spPr/>
        <p:txBody>
          <a:bodyPr/>
          <a:lstStyle/>
          <a:p>
            <a:r>
              <a:rPr lang="en-US" dirty="0"/>
              <a:t>Assignment 1/Project Step 1</a:t>
            </a:r>
          </a:p>
        </p:txBody>
      </p:sp>
      <p:sp>
        <p:nvSpPr>
          <p:cNvPr id="4" name="Rounded Rectangle 3">
            <a:extLst>
              <a:ext uri="{FF2B5EF4-FFF2-40B4-BE49-F238E27FC236}">
                <a16:creationId xmlns:a16="http://schemas.microsoft.com/office/drawing/2014/main" id="{7AEFAF29-19DC-C36F-FC93-BC56BF8E504B}"/>
              </a:ext>
            </a:extLst>
          </p:cNvPr>
          <p:cNvSpPr/>
          <p:nvPr/>
        </p:nvSpPr>
        <p:spPr>
          <a:xfrm>
            <a:off x="381000" y="819150"/>
            <a:ext cx="7924800" cy="3657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Defined this weekend.</a:t>
            </a:r>
          </a:p>
        </p:txBody>
      </p:sp>
    </p:spTree>
    <p:extLst>
      <p:ext uri="{BB962C8B-B14F-4D97-AF65-F5344CB8AC3E}">
        <p14:creationId xmlns:p14="http://schemas.microsoft.com/office/powerpoint/2010/main" val="8661502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www.w3.org/XML/1998/namespace"/>
    <ds:schemaRef ds:uri="http://purl.org/dc/elements/1.1/"/>
    <ds:schemaRef ds:uri="http://schemas.microsoft.com/office/2006/metadata/properties"/>
    <ds:schemaRef ds:uri="http://purl.org/dc/dcmitype/"/>
    <ds:schemaRef ds:uri="http://purl.org/dc/term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110919</TotalTime>
  <Words>7211</Words>
  <Application>Microsoft Macintosh PowerPoint</Application>
  <PresentationFormat>On-screen Show (16:9)</PresentationFormat>
  <Paragraphs>768</Paragraphs>
  <Slides>99</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99</vt:i4>
      </vt:variant>
    </vt:vector>
  </HeadingPairs>
  <TitlesOfParts>
    <vt:vector size="104" baseType="lpstr">
      <vt:lpstr>Arial</vt:lpstr>
      <vt:lpstr>Calibri</vt:lpstr>
      <vt:lpstr>Museo For Dell</vt:lpstr>
      <vt:lpstr>Wingdings</vt:lpstr>
      <vt:lpstr>Office Theme</vt:lpstr>
      <vt:lpstr>PowerPoint Presentation</vt:lpstr>
      <vt:lpstr>PowerPoint Presentation</vt:lpstr>
      <vt:lpstr>PowerPoint Presentation</vt:lpstr>
      <vt:lpstr>PowerPoint Presentation</vt:lpstr>
      <vt:lpstr>Contents</vt:lpstr>
      <vt:lpstr>PowerPoint Presentation</vt:lpstr>
      <vt:lpstr>About your Instructor</vt:lpstr>
      <vt:lpstr>Logistics and Grading</vt:lpstr>
      <vt:lpstr>Environment and Systems</vt:lpstr>
      <vt:lpstr>PowerPoint Presentation</vt:lpstr>
      <vt:lpstr>PowerPoint Presentation</vt:lpstr>
      <vt:lpstr>Definitions – As Good as Any of the 106 Definitions</vt:lpstr>
      <vt:lpstr>Cloud Computing</vt:lpstr>
      <vt:lpstr>PowerPoint Presentation</vt:lpstr>
      <vt:lpstr>Definitions – The Best One</vt:lpstr>
      <vt:lpstr>Core Layers</vt:lpstr>
      <vt:lpstr>Cloud Layers</vt:lpstr>
      <vt:lpstr>Cloud Concepts – One Perspective</vt:lpstr>
      <vt:lpstr>Why Cloud Computing?</vt:lpstr>
      <vt:lpstr>Cloud Computing Concepts</vt:lpstr>
      <vt:lpstr>PowerPoint Presentation</vt:lpstr>
      <vt:lpstr>Full Stack Application</vt:lpstr>
      <vt:lpstr>Full Stack Web Application</vt:lpstr>
      <vt:lpstr>Walkthrough of a Set of Examples</vt:lpstr>
      <vt:lpstr>Very First Step (Individual)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Value of Just Enough Modeling</vt:lpstr>
      <vt:lpstr>4+1 Architecture Model</vt:lpstr>
      <vt:lpstr>Class Project Solution – Logical View</vt:lpstr>
      <vt:lpstr>C4 Model (https://c4model.com/)</vt:lpstr>
      <vt:lpstr>(Partial) Logical View – Interactive System </vt:lpstr>
      <vt:lpstr>Physical View</vt:lpstr>
      <vt:lpstr>Backup</vt:lpstr>
      <vt:lpstr>Basic Network and Security Concepts</vt:lpstr>
      <vt:lpstr>PowerPoint Presentation</vt:lpstr>
      <vt:lpstr>PowerPoint Presentation</vt:lpstr>
      <vt:lpstr>Contents and Agenda</vt:lpstr>
      <vt:lpstr>PowerPoint Presentation</vt:lpstr>
      <vt:lpstr>PowerPoint Presentation</vt:lpstr>
      <vt:lpstr>PowerPoint Presentation</vt:lpstr>
      <vt:lpstr>PowerPoint Presentation</vt:lpstr>
      <vt:lpstr>PowerPoint Presentation</vt:lpstr>
      <vt:lpstr>PowerPoint Presentation</vt:lpstr>
      <vt:lpstr>Characteristics</vt:lpstr>
      <vt:lpstr>PowerPoint Presentation</vt:lpstr>
      <vt:lpstr>Full Stack Application</vt:lpstr>
      <vt:lpstr>Full Stack Web Application</vt:lpstr>
      <vt:lpstr>PowerPoint Presentation</vt:lpstr>
      <vt:lpstr>PowerPoint Presentation</vt:lpstr>
      <vt:lpstr>PowerPoint Presentation</vt:lpstr>
      <vt:lpstr>PowerPoint Presentation</vt:lpstr>
      <vt:lpstr>Cloud Computing</vt:lpstr>
      <vt:lpstr>Core Layers</vt:lpstr>
      <vt:lpstr>Cloud Concepts – One Perspective</vt:lpstr>
      <vt:lpstr>Motivating Sample Application (Topology)</vt:lpstr>
      <vt:lpstr>Why Cloud Computing?</vt:lpstr>
      <vt:lpstr>PowerPoint Presentation</vt:lpstr>
      <vt:lpstr>Microservices (https://microservices.io/index.html)</vt:lpstr>
      <vt:lpstr>Microservice Characteristics   (https://dzone.com/articles/what-is-microservices-an-introduction-to-microserv)</vt:lpstr>
      <vt:lpstr>Design Patterns</vt:lpstr>
      <vt:lpstr>Microservice Pattern Language (One Perspective)</vt:lpstr>
      <vt:lpstr>Microservice Details and Perspectives</vt:lpstr>
      <vt:lpstr>PowerPoint Presentation</vt:lpstr>
      <vt:lpstr>PowerPoint Presentation</vt:lpstr>
      <vt:lpstr>Course Logistics</vt:lpstr>
      <vt:lpstr>Resources</vt:lpstr>
      <vt:lpstr>Some Details: Assignments Structure and Objectives</vt:lpstr>
      <vt:lpstr>Course Material</vt:lpstr>
      <vt:lpstr>PowerPoint Presentation</vt:lpstr>
      <vt:lpstr>PowerPoint Presentation</vt:lpstr>
      <vt:lpstr>Cloud Computing</vt:lpstr>
      <vt:lpstr>Core Layers</vt:lpstr>
      <vt:lpstr>Cloud Concepts – One Perspective</vt:lpstr>
      <vt:lpstr>Motivating Sample Application (Topology)</vt:lpstr>
      <vt:lpstr>Why Cloud Computing?</vt:lpstr>
      <vt:lpstr>PowerPoint Presentation</vt:lpstr>
      <vt:lpstr>Microservices (https://microservices.io/index.html)</vt:lpstr>
      <vt:lpstr>Microservice Characteristics   (https://dzone.com/articles/what-is-microservices-an-introduction-to-microserv)</vt:lpstr>
      <vt:lpstr>Design Patterns</vt:lpstr>
      <vt:lpstr>Microservice Pattern Language (One Perspective)</vt:lpstr>
      <vt:lpstr>Microservice Details and Perspectives</vt:lpstr>
      <vt:lpstr>PowerPoint Presentation</vt:lpstr>
      <vt:lpstr>Sample Application Structure (Step 2, 3)</vt:lpstr>
      <vt:lpstr>PowerPoint Presentation</vt:lpstr>
      <vt:lpstr>Virtualization, Virtual Machines</vt:lpstr>
      <vt:lpstr>Virtual Machines on Physical Machines</vt:lpstr>
      <vt:lpstr>Virtual Private Cloud</vt:lpstr>
      <vt:lpstr>Some Terminology (AWS)</vt:lpstr>
      <vt:lpstr>Let’s Build our First VPC</vt:lpstr>
      <vt:lpstr>PowerPoint Presentation</vt:lpstr>
      <vt:lpstr>Code Review and Demo</vt:lpstr>
      <vt:lpstr>PowerPoint Presentation</vt:lpstr>
      <vt:lpstr>Assignment 1/Project Step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592</cp:revision>
  <cp:lastPrinted>2018-11-15T21:01:50Z</cp:lastPrinted>
  <dcterms:created xsi:type="dcterms:W3CDTF">2010-04-12T23:12:02Z</dcterms:created>
  <dcterms:modified xsi:type="dcterms:W3CDTF">2024-08-29T12:06:28Z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